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cf86ec6dc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cf86ec6dc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cf86ec6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cf86ec6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cf86ec6d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cf86ec6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cf86ec6dc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cf86ec6dc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cf86ec6d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cf86ec6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cf86ec6d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cf86ec6d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cf86ec6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cf86ec6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cf86ec6d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cf86ec6d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cf86ec6d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cf86ec6d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cf86ec6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cf86ec6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cf86ec6dc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cf86ec6dc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cf86ec6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cf86ec6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cf86ec6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cf86ec6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cf86ec6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cf86ec6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cf86ec6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cf86ec6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cf86ec6d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cf86ec6d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cf86ec6d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cf86ec6d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cf86ec6d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cf86ec6d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cf86ec6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cf86ec6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cf86ec6d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cf86ec6d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cf86ec6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cf86ec6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cf86ec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cf86ec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cf86ec6dc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cf86ec6d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cf86ec6d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cf86ec6d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cf86ec6d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cf86ec6d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cf86ec6d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cf86ec6d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cf86ec6d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cf86ec6d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cf86ec6dc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cf86ec6dc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cf86ec6dc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cf86ec6d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cf86ec6dc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cf86ec6d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cf86ec6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cf86ec6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4626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4400">
                <a:latin typeface="Arial"/>
                <a:ea typeface="Arial"/>
                <a:cs typeface="Arial"/>
                <a:sym typeface="Arial"/>
              </a:rPr>
              <a:t>Recommending Actions from Clustering Analysis</a:t>
            </a:r>
            <a:endParaRPr b="1" sz="4400">
              <a:latin typeface="Arial"/>
              <a:ea typeface="Arial"/>
              <a:cs typeface="Arial"/>
              <a:sym typeface="Arial"/>
            </a:endParaRPr>
          </a:p>
        </p:txBody>
      </p:sp>
      <p:sp>
        <p:nvSpPr>
          <p:cNvPr id="135" name="Google Shape;135;p13"/>
          <p:cNvSpPr txBox="1"/>
          <p:nvPr>
            <p:ph idx="1" type="subTitle"/>
          </p:nvPr>
        </p:nvSpPr>
        <p:spPr>
          <a:xfrm>
            <a:off x="230550" y="3724100"/>
            <a:ext cx="3470700" cy="9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700">
                <a:latin typeface="Arial"/>
                <a:ea typeface="Arial"/>
                <a:cs typeface="Arial"/>
                <a:sym typeface="Arial"/>
              </a:rPr>
              <a:t>22022612 - Chu Huỳnh Đức</a:t>
            </a:r>
            <a:endParaRPr sz="1700">
              <a:latin typeface="Arial"/>
              <a:ea typeface="Arial"/>
              <a:cs typeface="Arial"/>
              <a:sym typeface="Arial"/>
            </a:endParaRPr>
          </a:p>
          <a:p>
            <a:pPr indent="0" lvl="0" marL="0" rtl="0" algn="l">
              <a:spcBef>
                <a:spcPts val="0"/>
              </a:spcBef>
              <a:spcAft>
                <a:spcPts val="0"/>
              </a:spcAft>
              <a:buNone/>
            </a:pPr>
            <a:r>
              <a:rPr lang="vi" sz="1700">
                <a:latin typeface="Arial"/>
                <a:ea typeface="Arial"/>
                <a:cs typeface="Arial"/>
                <a:sym typeface="Arial"/>
              </a:rPr>
              <a:t>22022539 - Nguyễn Bảo Sơn</a:t>
            </a:r>
            <a:endParaRPr sz="1700">
              <a:latin typeface="Arial"/>
              <a:ea typeface="Arial"/>
              <a:cs typeface="Arial"/>
              <a:sym typeface="Arial"/>
            </a:endParaRPr>
          </a:p>
        </p:txBody>
      </p:sp>
      <p:sp>
        <p:nvSpPr>
          <p:cNvPr id="136" name="Google Shape;136;p13"/>
          <p:cNvSpPr txBox="1"/>
          <p:nvPr/>
        </p:nvSpPr>
        <p:spPr>
          <a:xfrm>
            <a:off x="3654550" y="3425325"/>
            <a:ext cx="424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000">
                <a:solidFill>
                  <a:schemeClr val="lt1"/>
                </a:solidFill>
              </a:rPr>
              <a:t>Sử dụng Phân cụm K-Means để Hiểu Hành vi Người dùng và Tăng cường Khám phá Âm nhạc</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2. Thu thập dữ liệu</a:t>
            </a:r>
            <a:endParaRPr b="1" u="sng"/>
          </a:p>
        </p:txBody>
      </p:sp>
      <p:pic>
        <p:nvPicPr>
          <p:cNvPr id="204" name="Google Shape;204;p22"/>
          <p:cNvPicPr preferRelativeResize="0"/>
          <p:nvPr/>
        </p:nvPicPr>
        <p:blipFill>
          <a:blip r:embed="rId3">
            <a:alphaModFix/>
          </a:blip>
          <a:stretch>
            <a:fillRect/>
          </a:stretch>
        </p:blipFill>
        <p:spPr>
          <a:xfrm>
            <a:off x="1297500" y="1168872"/>
            <a:ext cx="5489950" cy="2278375"/>
          </a:xfrm>
          <a:prstGeom prst="rect">
            <a:avLst/>
          </a:prstGeom>
          <a:noFill/>
          <a:ln>
            <a:noFill/>
          </a:ln>
        </p:spPr>
      </p:pic>
      <p:sp>
        <p:nvSpPr>
          <p:cNvPr id="205" name="Google Shape;205;p22"/>
          <p:cNvSpPr txBox="1"/>
          <p:nvPr/>
        </p:nvSpPr>
        <p:spPr>
          <a:xfrm>
            <a:off x="2230250" y="1219675"/>
            <a:ext cx="638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06" name="Google Shape;206;p22"/>
          <p:cNvSpPr txBox="1"/>
          <p:nvPr/>
        </p:nvSpPr>
        <p:spPr>
          <a:xfrm>
            <a:off x="1297500" y="744375"/>
            <a:ext cx="5656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Chuẩn bị những thư viện cần thiết</a:t>
            </a:r>
            <a:endParaRPr b="1" sz="1500">
              <a:solidFill>
                <a:schemeClr val="lt1"/>
              </a:solidFill>
            </a:endParaRPr>
          </a:p>
        </p:txBody>
      </p:sp>
      <p:pic>
        <p:nvPicPr>
          <p:cNvPr id="207" name="Google Shape;207;p22"/>
          <p:cNvPicPr preferRelativeResize="0"/>
          <p:nvPr/>
        </p:nvPicPr>
        <p:blipFill rotWithShape="1">
          <a:blip r:embed="rId4">
            <a:alphaModFix/>
          </a:blip>
          <a:srcRect b="0" l="0" r="-10889" t="-21565"/>
          <a:stretch/>
        </p:blipFill>
        <p:spPr>
          <a:xfrm>
            <a:off x="1297500" y="3301324"/>
            <a:ext cx="6078450" cy="150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3. Xử lý dữ liệu</a:t>
            </a:r>
            <a:endParaRPr b="1" u="sng"/>
          </a:p>
        </p:txBody>
      </p:sp>
      <p:pic>
        <p:nvPicPr>
          <p:cNvPr descr="Screenshot 2024-12-08 183129" id="213" name="Google Shape;213;p23"/>
          <p:cNvPicPr preferRelativeResize="0"/>
          <p:nvPr/>
        </p:nvPicPr>
        <p:blipFill>
          <a:blip r:embed="rId3">
            <a:alphaModFix/>
          </a:blip>
          <a:stretch>
            <a:fillRect/>
          </a:stretch>
        </p:blipFill>
        <p:spPr>
          <a:xfrm>
            <a:off x="4415800" y="487875"/>
            <a:ext cx="4492025" cy="3030700"/>
          </a:xfrm>
          <a:prstGeom prst="rect">
            <a:avLst/>
          </a:prstGeom>
          <a:noFill/>
          <a:ln>
            <a:noFill/>
          </a:ln>
        </p:spPr>
      </p:pic>
      <p:pic>
        <p:nvPicPr>
          <p:cNvPr descr="Screenshot 2024-12-08 183810" id="214" name="Google Shape;214;p23"/>
          <p:cNvPicPr preferRelativeResize="0"/>
          <p:nvPr/>
        </p:nvPicPr>
        <p:blipFill>
          <a:blip r:embed="rId4">
            <a:alphaModFix/>
          </a:blip>
          <a:stretch>
            <a:fillRect/>
          </a:stretch>
        </p:blipFill>
        <p:spPr>
          <a:xfrm>
            <a:off x="185875" y="1429275"/>
            <a:ext cx="3961000" cy="2089300"/>
          </a:xfrm>
          <a:prstGeom prst="rect">
            <a:avLst/>
          </a:prstGeom>
          <a:noFill/>
          <a:ln>
            <a:noFill/>
          </a:ln>
        </p:spPr>
      </p:pic>
      <p:sp>
        <p:nvSpPr>
          <p:cNvPr id="215" name="Google Shape;215;p23"/>
          <p:cNvSpPr txBox="1"/>
          <p:nvPr/>
        </p:nvSpPr>
        <p:spPr>
          <a:xfrm>
            <a:off x="0" y="3640000"/>
            <a:ext cx="4857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Loại bỏ những bài hát có popularity = 0( Spotify chưa cập nhật dữ liệu) là cần thiết để đảm bảo kết quả phân tích được chính xác và phản ánh đúng thực tế.</a:t>
            </a:r>
            <a:endParaRPr sz="1500">
              <a:solidFill>
                <a:schemeClr val="lt1"/>
              </a:solidFill>
            </a:endParaRPr>
          </a:p>
        </p:txBody>
      </p:sp>
      <p:sp>
        <p:nvSpPr>
          <p:cNvPr id="216" name="Google Shape;216;p23"/>
          <p:cNvSpPr txBox="1"/>
          <p:nvPr/>
        </p:nvSpPr>
        <p:spPr>
          <a:xfrm>
            <a:off x="4739413" y="3640000"/>
            <a:ext cx="38448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Loại bỏ giá trị bị thiếu</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Loại bỏ giá trị trùng lặp</a:t>
            </a:r>
            <a:endParaRPr sz="15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1276550" y="426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3. Xử lý dữ liệu</a:t>
            </a:r>
            <a:endParaRPr b="1" u="sng"/>
          </a:p>
        </p:txBody>
      </p:sp>
      <p:sp>
        <p:nvSpPr>
          <p:cNvPr id="222" name="Google Shape;222;p24"/>
          <p:cNvSpPr txBox="1"/>
          <p:nvPr/>
        </p:nvSpPr>
        <p:spPr>
          <a:xfrm>
            <a:off x="1157875" y="993000"/>
            <a:ext cx="408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
        <p:nvSpPr>
          <p:cNvPr id="223" name="Google Shape;223;p24"/>
          <p:cNvSpPr txBox="1"/>
          <p:nvPr/>
        </p:nvSpPr>
        <p:spPr>
          <a:xfrm>
            <a:off x="0" y="1470775"/>
            <a:ext cx="52440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Chuyển đổi kiểu dữ liệu của instrumentalness từ sang dạng float để thuận tiện cho việc tính toán.</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Chuyển đổi thời lượng bài hát, millisecond (ms) sang min (phút) để người đọc dễ dàng nắm bắt thông tin.</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Sau khi phân tích tổng thể dữ liệu, chúng em đã xác định và lựa chọn các thuộc tính âm nhạc quan trọng nhất để tập trung nghiên cứu,</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Để đảm bảo tính chính xác trong quá trình phân tích, các thuộc tính này được chuẩn hóa bằng phương pháp StandardScaler (Z-score normalization), giúp đưa dữ liệu về cùng một thang đo và loại bỏ sự chênh lệch về đơn vị.</a:t>
            </a:r>
            <a:endParaRPr sz="1500">
              <a:solidFill>
                <a:schemeClr val="lt1"/>
              </a:solidFill>
            </a:endParaRPr>
          </a:p>
        </p:txBody>
      </p:sp>
      <p:pic>
        <p:nvPicPr>
          <p:cNvPr id="224" name="Google Shape;224;p24"/>
          <p:cNvPicPr preferRelativeResize="0"/>
          <p:nvPr/>
        </p:nvPicPr>
        <p:blipFill>
          <a:blip r:embed="rId3">
            <a:alphaModFix/>
          </a:blip>
          <a:stretch>
            <a:fillRect/>
          </a:stretch>
        </p:blipFill>
        <p:spPr>
          <a:xfrm>
            <a:off x="5182900" y="1424800"/>
            <a:ext cx="3842175" cy="302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t>3. Xử lý dữ liệu</a:t>
            </a:r>
            <a:endParaRPr b="1"/>
          </a:p>
        </p:txBody>
      </p:sp>
      <p:pic>
        <p:nvPicPr>
          <p:cNvPr id="230" name="Google Shape;230;p25"/>
          <p:cNvPicPr preferRelativeResize="0"/>
          <p:nvPr/>
        </p:nvPicPr>
        <p:blipFill>
          <a:blip r:embed="rId3">
            <a:alphaModFix/>
          </a:blip>
          <a:stretch>
            <a:fillRect/>
          </a:stretch>
        </p:blipFill>
        <p:spPr>
          <a:xfrm>
            <a:off x="1368425" y="1765600"/>
            <a:ext cx="6407150" cy="3066575"/>
          </a:xfrm>
          <a:prstGeom prst="rect">
            <a:avLst/>
          </a:prstGeom>
          <a:noFill/>
          <a:ln>
            <a:noFill/>
          </a:ln>
        </p:spPr>
      </p:pic>
      <p:sp>
        <p:nvSpPr>
          <p:cNvPr id="231" name="Google Shape;231;p25"/>
          <p:cNvSpPr txBox="1"/>
          <p:nvPr/>
        </p:nvSpPr>
        <p:spPr>
          <a:xfrm>
            <a:off x="1297500" y="964150"/>
            <a:ext cx="63849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Sau chuẩn hóa, mỗi đặc tính âm nhạc đã được biến đổi để có trung bình = 0 (đặt tâm các đặc tính về cùng một điểm) và độ lệch chuẩn = 1 (đưa độ phân tán về cùng một thang đo).</a:t>
            </a:r>
            <a:endParaRPr sz="1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1274250" y="405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3. Xử lý dữ liệu</a:t>
            </a:r>
            <a:endParaRPr b="1" u="sng"/>
          </a:p>
        </p:txBody>
      </p:sp>
      <p:sp>
        <p:nvSpPr>
          <p:cNvPr id="237" name="Google Shape;237;p26"/>
          <p:cNvSpPr txBox="1"/>
          <p:nvPr/>
        </p:nvSpPr>
        <p:spPr>
          <a:xfrm>
            <a:off x="1358700" y="10264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Phân tích thống kê cơ bản</a:t>
            </a:r>
            <a:endParaRPr b="1" sz="1500">
              <a:solidFill>
                <a:schemeClr val="lt1"/>
              </a:solidFill>
            </a:endParaRPr>
          </a:p>
        </p:txBody>
      </p:sp>
      <p:pic>
        <p:nvPicPr>
          <p:cNvPr id="238" name="Google Shape;238;p26"/>
          <p:cNvPicPr preferRelativeResize="0"/>
          <p:nvPr/>
        </p:nvPicPr>
        <p:blipFill>
          <a:blip r:embed="rId3">
            <a:alphaModFix/>
          </a:blip>
          <a:stretch>
            <a:fillRect/>
          </a:stretch>
        </p:blipFill>
        <p:spPr>
          <a:xfrm>
            <a:off x="152400" y="1441950"/>
            <a:ext cx="8839200" cy="1727662"/>
          </a:xfrm>
          <a:prstGeom prst="rect">
            <a:avLst/>
          </a:prstGeom>
          <a:noFill/>
          <a:ln>
            <a:noFill/>
          </a:ln>
        </p:spPr>
      </p:pic>
      <p:sp>
        <p:nvSpPr>
          <p:cNvPr id="239" name="Google Shape;239;p26"/>
          <p:cNvSpPr txBox="1"/>
          <p:nvPr/>
        </p:nvSpPr>
        <p:spPr>
          <a:xfrm>
            <a:off x="0" y="3402950"/>
            <a:ext cx="9144000" cy="1539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Số bài hát sau khi lọc: 80293</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Tổng số nghệ sĩ trong dataset: 29814</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Tổng số album trong dataset: 45698</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Thời gian trung bình của bài nhạc trong dataset: 3.85 phút</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Trung bình số điểm popularity: 37.10</a:t>
            </a:r>
            <a:endParaRPr sz="15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4. Phân tích và trực quan hóa dữ liệu</a:t>
            </a:r>
            <a:endParaRPr b="1" u="sng"/>
          </a:p>
        </p:txBody>
      </p:sp>
      <p:pic>
        <p:nvPicPr>
          <p:cNvPr id="245" name="Google Shape;245;p27"/>
          <p:cNvPicPr preferRelativeResize="0"/>
          <p:nvPr/>
        </p:nvPicPr>
        <p:blipFill>
          <a:blip r:embed="rId3">
            <a:alphaModFix/>
          </a:blip>
          <a:stretch>
            <a:fillRect/>
          </a:stretch>
        </p:blipFill>
        <p:spPr>
          <a:xfrm>
            <a:off x="4171500" y="1460250"/>
            <a:ext cx="4660150" cy="3135924"/>
          </a:xfrm>
          <a:prstGeom prst="rect">
            <a:avLst/>
          </a:prstGeom>
          <a:noFill/>
          <a:ln>
            <a:noFill/>
          </a:ln>
        </p:spPr>
      </p:pic>
      <p:pic>
        <p:nvPicPr>
          <p:cNvPr id="246" name="Google Shape;246;p27"/>
          <p:cNvPicPr preferRelativeResize="0"/>
          <p:nvPr/>
        </p:nvPicPr>
        <p:blipFill>
          <a:blip r:embed="rId4">
            <a:alphaModFix/>
          </a:blip>
          <a:stretch>
            <a:fillRect/>
          </a:stretch>
        </p:blipFill>
        <p:spPr>
          <a:xfrm>
            <a:off x="152400" y="1460250"/>
            <a:ext cx="3866700" cy="3182328"/>
          </a:xfrm>
          <a:prstGeom prst="rect">
            <a:avLst/>
          </a:prstGeom>
          <a:noFill/>
          <a:ln>
            <a:noFill/>
          </a:ln>
        </p:spPr>
      </p:pic>
      <p:sp>
        <p:nvSpPr>
          <p:cNvPr id="247" name="Google Shape;247;p27"/>
          <p:cNvSpPr txBox="1"/>
          <p:nvPr/>
        </p:nvSpPr>
        <p:spPr>
          <a:xfrm>
            <a:off x="1358700" y="8923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Một số phân tích cơ bản</a:t>
            </a:r>
            <a:endParaRPr b="1" sz="15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4. </a:t>
            </a:r>
            <a:r>
              <a:rPr b="1" lang="vi" u="sng"/>
              <a:t>Phân tích và trực quan hóa dữ liệu</a:t>
            </a:r>
            <a:endParaRPr b="1" u="sng"/>
          </a:p>
        </p:txBody>
      </p:sp>
      <p:sp>
        <p:nvSpPr>
          <p:cNvPr id="253" name="Google Shape;253;p28"/>
          <p:cNvSpPr txBox="1"/>
          <p:nvPr/>
        </p:nvSpPr>
        <p:spPr>
          <a:xfrm>
            <a:off x="1297500" y="922950"/>
            <a:ext cx="6426600" cy="41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lt1"/>
              </a:solidFill>
              <a:latin typeface="Lato"/>
              <a:ea typeface="Lato"/>
              <a:cs typeface="Lato"/>
              <a:sym typeface="Lato"/>
            </a:endParaRPr>
          </a:p>
        </p:txBody>
      </p:sp>
      <p:pic>
        <p:nvPicPr>
          <p:cNvPr id="254" name="Google Shape;254;p28"/>
          <p:cNvPicPr preferRelativeResize="0"/>
          <p:nvPr/>
        </p:nvPicPr>
        <p:blipFill>
          <a:blip r:embed="rId3">
            <a:alphaModFix/>
          </a:blip>
          <a:stretch>
            <a:fillRect/>
          </a:stretch>
        </p:blipFill>
        <p:spPr>
          <a:xfrm>
            <a:off x="3516600" y="1615700"/>
            <a:ext cx="5509701" cy="2570250"/>
          </a:xfrm>
          <a:prstGeom prst="rect">
            <a:avLst/>
          </a:prstGeom>
          <a:noFill/>
          <a:ln>
            <a:noFill/>
          </a:ln>
        </p:spPr>
      </p:pic>
      <p:sp>
        <p:nvSpPr>
          <p:cNvPr id="255" name="Google Shape;255;p28"/>
          <p:cNvSpPr txBox="1"/>
          <p:nvPr/>
        </p:nvSpPr>
        <p:spPr>
          <a:xfrm>
            <a:off x="0" y="1463600"/>
            <a:ext cx="3516600" cy="404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Phần lớn các bài hát trong dataset tập trung ở mức popularity trung bình-thấp, dao động trong khoảng 20-40 điểm.</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Có sự sụt giảm đáng kể về số lượng bài hát khi mức popularity vượt quá 60 điểm.</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Tồn tại một khoảng trống nhỏ ở mức 0 điểm popularity, phản ánh việc đã loại bỏ các bài hát không có dữ liệu đánh giá.</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Số lượng bài hát có popularity lơn hơn 80 rất nhỏ với vỏn vẹn 500 bài ( chiếm khoảng 0.6% số bài hát)</a:t>
            </a:r>
            <a:endParaRPr sz="15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4. </a:t>
            </a:r>
            <a:r>
              <a:rPr b="1" lang="vi" u="sng">
                <a:latin typeface="Arial"/>
                <a:ea typeface="Arial"/>
                <a:cs typeface="Arial"/>
                <a:sym typeface="Arial"/>
              </a:rPr>
              <a:t>Phân tích và trực quan hóa dữ liệu</a:t>
            </a:r>
            <a:endParaRPr b="1" u="sng">
              <a:latin typeface="Arial"/>
              <a:ea typeface="Arial"/>
              <a:cs typeface="Arial"/>
              <a:sym typeface="Arial"/>
            </a:endParaRPr>
          </a:p>
        </p:txBody>
      </p:sp>
      <p:sp>
        <p:nvSpPr>
          <p:cNvPr id="261" name="Google Shape;261;p29"/>
          <p:cNvSpPr txBox="1"/>
          <p:nvPr/>
        </p:nvSpPr>
        <p:spPr>
          <a:xfrm>
            <a:off x="1358700" y="1004150"/>
            <a:ext cx="642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2" name="Google Shape;262;p29"/>
          <p:cNvSpPr txBox="1"/>
          <p:nvPr/>
        </p:nvSpPr>
        <p:spPr>
          <a:xfrm>
            <a:off x="1297500" y="10041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Ma trận tương quan của các tính năng âm thanh</a:t>
            </a:r>
            <a:endParaRPr b="1" sz="1500">
              <a:solidFill>
                <a:schemeClr val="lt1"/>
              </a:solidFill>
            </a:endParaRPr>
          </a:p>
        </p:txBody>
      </p:sp>
      <p:pic>
        <p:nvPicPr>
          <p:cNvPr id="263" name="Google Shape;263;p29"/>
          <p:cNvPicPr preferRelativeResize="0"/>
          <p:nvPr/>
        </p:nvPicPr>
        <p:blipFill>
          <a:blip r:embed="rId3">
            <a:alphaModFix/>
          </a:blip>
          <a:stretch>
            <a:fillRect/>
          </a:stretch>
        </p:blipFill>
        <p:spPr>
          <a:xfrm>
            <a:off x="4113250" y="1419650"/>
            <a:ext cx="4920095" cy="3419049"/>
          </a:xfrm>
          <a:prstGeom prst="rect">
            <a:avLst/>
          </a:prstGeom>
          <a:noFill/>
          <a:ln>
            <a:noFill/>
          </a:ln>
        </p:spPr>
      </p:pic>
      <p:sp>
        <p:nvSpPr>
          <p:cNvPr id="264" name="Google Shape;264;p29"/>
          <p:cNvSpPr txBox="1"/>
          <p:nvPr/>
        </p:nvSpPr>
        <p:spPr>
          <a:xfrm>
            <a:off x="0" y="1617800"/>
            <a:ext cx="4113300" cy="35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vi" sz="1350">
                <a:solidFill>
                  <a:schemeClr val="lt1"/>
                </a:solidFill>
              </a:rPr>
              <a:t>Những cặp tính năng nổi bật</a:t>
            </a:r>
            <a:endParaRPr sz="1350">
              <a:solidFill>
                <a:schemeClr val="lt1"/>
              </a:solidFill>
            </a:endParaRPr>
          </a:p>
          <a:p>
            <a:pPr indent="-323850" lvl="0" marL="457200" rtl="0" algn="l">
              <a:lnSpc>
                <a:spcPct val="115000"/>
              </a:lnSpc>
              <a:spcBef>
                <a:spcPts val="1200"/>
              </a:spcBef>
              <a:spcAft>
                <a:spcPts val="0"/>
              </a:spcAft>
              <a:buClr>
                <a:schemeClr val="lt1"/>
              </a:buClr>
              <a:buSzPts val="1500"/>
              <a:buChar char="●"/>
            </a:pPr>
            <a:r>
              <a:rPr lang="vi" sz="1250">
                <a:solidFill>
                  <a:schemeClr val="lt1"/>
                </a:solidFill>
              </a:rPr>
              <a:t>Energy và loudness: 0.76 (tương quan thuận mạnh)</a:t>
            </a:r>
            <a:endParaRPr sz="1250">
              <a:solidFill>
                <a:schemeClr val="lt1"/>
              </a:solidFill>
            </a:endParaRPr>
          </a:p>
          <a:p>
            <a:pPr indent="-323850" lvl="0" marL="457200" rtl="0" algn="l">
              <a:lnSpc>
                <a:spcPct val="115000"/>
              </a:lnSpc>
              <a:spcBef>
                <a:spcPts val="0"/>
              </a:spcBef>
              <a:spcAft>
                <a:spcPts val="0"/>
              </a:spcAft>
              <a:buClr>
                <a:schemeClr val="lt1"/>
              </a:buClr>
              <a:buSzPts val="1500"/>
              <a:buChar char="●"/>
            </a:pPr>
            <a:r>
              <a:rPr lang="vi" sz="1250">
                <a:solidFill>
                  <a:schemeClr val="lt1"/>
                </a:solidFill>
              </a:rPr>
              <a:t>Energy và acousticness: -0.72 (tương quan nghịch mạnh)</a:t>
            </a:r>
            <a:endParaRPr sz="1250">
              <a:solidFill>
                <a:schemeClr val="lt1"/>
              </a:solidFill>
            </a:endParaRPr>
          </a:p>
          <a:p>
            <a:pPr indent="-323850" lvl="0" marL="457200" rtl="0" algn="l">
              <a:lnSpc>
                <a:spcPct val="115000"/>
              </a:lnSpc>
              <a:spcBef>
                <a:spcPts val="0"/>
              </a:spcBef>
              <a:spcAft>
                <a:spcPts val="0"/>
              </a:spcAft>
              <a:buClr>
                <a:schemeClr val="lt1"/>
              </a:buClr>
              <a:buSzPts val="1500"/>
              <a:buChar char="●"/>
            </a:pPr>
            <a:r>
              <a:rPr lang="vi" sz="1250">
                <a:solidFill>
                  <a:schemeClr val="lt1"/>
                </a:solidFill>
              </a:rPr>
              <a:t>Loudness và acousticness: -0.57 (tương quan nghịch trung bình)</a:t>
            </a:r>
            <a:endParaRPr sz="1250">
              <a:solidFill>
                <a:schemeClr val="lt1"/>
              </a:solidFill>
            </a:endParaRPr>
          </a:p>
          <a:p>
            <a:pPr indent="0" lvl="0" marL="0" rtl="0" algn="l">
              <a:spcBef>
                <a:spcPts val="1200"/>
              </a:spcBef>
              <a:spcAft>
                <a:spcPts val="0"/>
              </a:spcAft>
              <a:buNone/>
            </a:pPr>
            <a:r>
              <a:rPr lang="vi" sz="1300">
                <a:solidFill>
                  <a:schemeClr val="lt1"/>
                </a:solidFill>
              </a:rPr>
              <a:t>Nhận Xét:</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Bài hát có năng lượng cao thường có âm lượng lớn</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Những bài có acousticness cao thường có âm lượng và năng lượng nhỏ và ngược lại</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Điểm popularity gần như không phụ thuộc vào bất kì tính năng nào</a:t>
            </a:r>
            <a:endParaRPr sz="13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4. Phân tích và trực quan hóa dữ liệu</a:t>
            </a:r>
            <a:endParaRPr b="1" u="sng"/>
          </a:p>
        </p:txBody>
      </p:sp>
      <p:sp>
        <p:nvSpPr>
          <p:cNvPr id="270" name="Google Shape;270;p30"/>
          <p:cNvSpPr txBox="1"/>
          <p:nvPr/>
        </p:nvSpPr>
        <p:spPr>
          <a:xfrm>
            <a:off x="1297500" y="10570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Một số biểu đồ khác</a:t>
            </a:r>
            <a:endParaRPr b="1" sz="1500">
              <a:solidFill>
                <a:schemeClr val="lt1"/>
              </a:solidFill>
            </a:endParaRPr>
          </a:p>
        </p:txBody>
      </p:sp>
      <p:pic>
        <p:nvPicPr>
          <p:cNvPr id="271" name="Google Shape;271;p30"/>
          <p:cNvPicPr preferRelativeResize="0"/>
          <p:nvPr/>
        </p:nvPicPr>
        <p:blipFill>
          <a:blip r:embed="rId3">
            <a:alphaModFix/>
          </a:blip>
          <a:stretch>
            <a:fillRect/>
          </a:stretch>
        </p:blipFill>
        <p:spPr>
          <a:xfrm>
            <a:off x="152400" y="1624950"/>
            <a:ext cx="3971224" cy="2785099"/>
          </a:xfrm>
          <a:prstGeom prst="rect">
            <a:avLst/>
          </a:prstGeom>
          <a:noFill/>
          <a:ln>
            <a:noFill/>
          </a:ln>
        </p:spPr>
      </p:pic>
      <p:pic>
        <p:nvPicPr>
          <p:cNvPr id="272" name="Google Shape;272;p30"/>
          <p:cNvPicPr preferRelativeResize="0"/>
          <p:nvPr/>
        </p:nvPicPr>
        <p:blipFill>
          <a:blip r:embed="rId4">
            <a:alphaModFix/>
          </a:blip>
          <a:stretch>
            <a:fillRect/>
          </a:stretch>
        </p:blipFill>
        <p:spPr>
          <a:xfrm>
            <a:off x="4449324" y="1624950"/>
            <a:ext cx="4322447" cy="2785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u="sng"/>
              <a:t>5. Phân cụm</a:t>
            </a:r>
            <a:endParaRPr b="1" u="sng"/>
          </a:p>
          <a:p>
            <a:pPr indent="0" lvl="0" marL="0" rtl="0" algn="l">
              <a:spcBef>
                <a:spcPts val="0"/>
              </a:spcBef>
              <a:spcAft>
                <a:spcPts val="0"/>
              </a:spcAft>
              <a:buNone/>
            </a:pPr>
            <a:r>
              <a:t/>
            </a:r>
            <a:endParaRPr/>
          </a:p>
        </p:txBody>
      </p:sp>
      <p:sp>
        <p:nvSpPr>
          <p:cNvPr id="278" name="Google Shape;278;p31"/>
          <p:cNvSpPr txBox="1"/>
          <p:nvPr/>
        </p:nvSpPr>
        <p:spPr>
          <a:xfrm>
            <a:off x="1358700" y="9229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Lựa chọn thuộc tính để phân cụm</a:t>
            </a:r>
            <a:endParaRPr b="1" sz="1500">
              <a:solidFill>
                <a:schemeClr val="lt1"/>
              </a:solidFill>
            </a:endParaRPr>
          </a:p>
        </p:txBody>
      </p:sp>
      <p:pic>
        <p:nvPicPr>
          <p:cNvPr id="279" name="Google Shape;279;p31"/>
          <p:cNvPicPr preferRelativeResize="0"/>
          <p:nvPr/>
        </p:nvPicPr>
        <p:blipFill>
          <a:blip r:embed="rId3">
            <a:alphaModFix/>
          </a:blip>
          <a:stretch>
            <a:fillRect/>
          </a:stretch>
        </p:blipFill>
        <p:spPr>
          <a:xfrm>
            <a:off x="1052550" y="1479675"/>
            <a:ext cx="7038901" cy="1212110"/>
          </a:xfrm>
          <a:prstGeom prst="rect">
            <a:avLst/>
          </a:prstGeom>
          <a:noFill/>
          <a:ln>
            <a:noFill/>
          </a:ln>
        </p:spPr>
      </p:pic>
      <p:sp>
        <p:nvSpPr>
          <p:cNvPr id="280" name="Google Shape;280;p31"/>
          <p:cNvSpPr txBox="1"/>
          <p:nvPr/>
        </p:nvSpPr>
        <p:spPr>
          <a:xfrm>
            <a:off x="4326550" y="2833000"/>
            <a:ext cx="45720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Những tính năng này nắm bắt các khía cạnh đa dạng của đặc tính âm nhạc của một bài hát và có khả năng là các chỉ số mạnh mẽ về sở thích của người dùng.</a:t>
            </a:r>
            <a:endParaRPr sz="13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1" name="Google Shape;281;p31"/>
          <p:cNvSpPr txBox="1"/>
          <p:nvPr/>
        </p:nvSpPr>
        <p:spPr>
          <a:xfrm>
            <a:off x="0" y="2833000"/>
            <a:ext cx="46191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danceability: "tạo cảm giác nhảy múa"</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energy: "Thể hiện mức độ năng lượng."</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valence: "Mức độ tích cực về mặt âm nhạc"</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tempo: "Tốc độ của bài hát"</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loudness: "Độ lớn của âm thanh"</a:t>
            </a:r>
            <a:endParaRPr sz="130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2" name="Google Shape;282;p31"/>
          <p:cNvSpPr txBox="1"/>
          <p:nvPr/>
        </p:nvSpPr>
        <p:spPr>
          <a:xfrm>
            <a:off x="0" y="4758600"/>
            <a:ext cx="51807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acousticness: Mức độ acoustic</a:t>
            </a:r>
            <a:endParaRPr sz="13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Các mục chính</a:t>
            </a:r>
            <a:endParaRPr b="1" u="sng"/>
          </a:p>
        </p:txBody>
      </p:sp>
      <p:sp>
        <p:nvSpPr>
          <p:cNvPr id="142" name="Google Shape;142;p14"/>
          <p:cNvSpPr txBox="1"/>
          <p:nvPr>
            <p:ph idx="1" type="body"/>
          </p:nvPr>
        </p:nvSpPr>
        <p:spPr>
          <a:xfrm>
            <a:off x="1234625" y="1399925"/>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Giới thiệu</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Thu thập dữ liệu</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Xử lý dữ liệu</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Phân tích và trực quan hóa dữ liệu</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Phân cụm</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Hệ thống gợi ý</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vi" sz="1700">
                <a:latin typeface="Arial"/>
                <a:ea typeface="Arial"/>
                <a:cs typeface="Arial"/>
                <a:sym typeface="Arial"/>
              </a:rPr>
              <a:t>Kết luận</a:t>
            </a:r>
            <a:endParaRPr sz="17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pic>
        <p:nvPicPr>
          <p:cNvPr id="288" name="Google Shape;288;p32"/>
          <p:cNvPicPr preferRelativeResize="0"/>
          <p:nvPr/>
        </p:nvPicPr>
        <p:blipFill>
          <a:blip r:embed="rId3">
            <a:alphaModFix/>
          </a:blip>
          <a:stretch>
            <a:fillRect/>
          </a:stretch>
        </p:blipFill>
        <p:spPr>
          <a:xfrm>
            <a:off x="3655775" y="277575"/>
            <a:ext cx="5321240" cy="3530850"/>
          </a:xfrm>
          <a:prstGeom prst="rect">
            <a:avLst/>
          </a:prstGeom>
          <a:noFill/>
          <a:ln>
            <a:noFill/>
          </a:ln>
        </p:spPr>
      </p:pic>
      <p:sp>
        <p:nvSpPr>
          <p:cNvPr id="289" name="Google Shape;289;p32"/>
          <p:cNvSpPr txBox="1"/>
          <p:nvPr/>
        </p:nvSpPr>
        <p:spPr>
          <a:xfrm>
            <a:off x="1297500" y="993000"/>
            <a:ext cx="235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Xác định số lượng cụm tối ưu</a:t>
            </a:r>
            <a:endParaRPr b="1" sz="1500">
              <a:solidFill>
                <a:schemeClr val="lt1"/>
              </a:solidFill>
            </a:endParaRPr>
          </a:p>
        </p:txBody>
      </p:sp>
      <p:sp>
        <p:nvSpPr>
          <p:cNvPr id="290" name="Google Shape;290;p32"/>
          <p:cNvSpPr txBox="1"/>
          <p:nvPr/>
        </p:nvSpPr>
        <p:spPr>
          <a:xfrm>
            <a:off x="0" y="1850550"/>
            <a:ext cx="36558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Dựa vào biểu đồ, chúng ta có thể thấy điểm khuỷu tay (elbow point) rõ ràng tại k=4, nơi đường màu xanh dương (thể hiện Within-Cluster Sum of Squares - WSS) bắt đầu giảm chậm lại đáng kể. Điều này cho thấy:</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Khi k &lt; 4: WSS giảm mạnh, cho thấy việc tăng số cụm mang lại cải thiện đáng kể</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 Khi k &gt; 4: WSS giảm chậm lại, việc tăng số cụm không còn mang lại nhiều cải thiện</a:t>
            </a:r>
            <a:endParaRPr sz="1300">
              <a:solidFill>
                <a:schemeClr val="lt1"/>
              </a:solidFill>
            </a:endParaRPr>
          </a:p>
        </p:txBody>
      </p:sp>
      <p:sp>
        <p:nvSpPr>
          <p:cNvPr id="291" name="Google Shape;291;p32"/>
          <p:cNvSpPr txBox="1"/>
          <p:nvPr/>
        </p:nvSpPr>
        <p:spPr>
          <a:xfrm>
            <a:off x="0" y="4247400"/>
            <a:ext cx="89769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Giá trị Silhouette là 0.219, cho thấy các cụm có thể phân biệt được nhưng không rõ ràng hoàn toàn (dữ liệu hơi chồng lấn). Giá trị cao hơn cho thấy các cụm được xác định rõ hơn. Trong trường hợp elbow khi k = 4: 0,219. (các cụm không hoàn toàn tách biệt)</a:t>
            </a:r>
            <a:endParaRPr sz="13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297" name="Google Shape;297;p33"/>
          <p:cNvSpPr txBox="1"/>
          <p:nvPr/>
        </p:nvSpPr>
        <p:spPr>
          <a:xfrm>
            <a:off x="1297500" y="8923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Phân cụm K-Means: Khám phá 4 phân đoạn âm nhạc</a:t>
            </a:r>
            <a:endParaRPr b="1" sz="1500">
              <a:solidFill>
                <a:schemeClr val="lt1"/>
              </a:solidFill>
            </a:endParaRPr>
          </a:p>
        </p:txBody>
      </p:sp>
      <p:pic>
        <p:nvPicPr>
          <p:cNvPr id="298" name="Google Shape;298;p33"/>
          <p:cNvPicPr preferRelativeResize="0"/>
          <p:nvPr/>
        </p:nvPicPr>
        <p:blipFill>
          <a:blip r:embed="rId3">
            <a:alphaModFix/>
          </a:blip>
          <a:stretch>
            <a:fillRect/>
          </a:stretch>
        </p:blipFill>
        <p:spPr>
          <a:xfrm>
            <a:off x="3324875" y="1370975"/>
            <a:ext cx="5666725" cy="1468950"/>
          </a:xfrm>
          <a:prstGeom prst="rect">
            <a:avLst/>
          </a:prstGeom>
          <a:noFill/>
          <a:ln>
            <a:noFill/>
          </a:ln>
        </p:spPr>
      </p:pic>
      <p:sp>
        <p:nvSpPr>
          <p:cNvPr id="299" name="Google Shape;299;p33"/>
          <p:cNvSpPr txBox="1"/>
          <p:nvPr/>
        </p:nvSpPr>
        <p:spPr>
          <a:xfrm>
            <a:off x="0" y="1370975"/>
            <a:ext cx="33249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K-Means với k = 4. Thuật toán lặp đi lặp lại gán các bản nhạc cho các cụm và cập nhật các tâm cụm cho đến khi hội tụ</a:t>
            </a:r>
            <a:endParaRPr sz="1300">
              <a:solidFill>
                <a:schemeClr val="lt1"/>
              </a:solidFill>
            </a:endParaRPr>
          </a:p>
        </p:txBody>
      </p:sp>
      <p:sp>
        <p:nvSpPr>
          <p:cNvPr id="300" name="Google Shape;300;p33"/>
          <p:cNvSpPr txBox="1"/>
          <p:nvPr/>
        </p:nvSpPr>
        <p:spPr>
          <a:xfrm>
            <a:off x="-12" y="3042425"/>
            <a:ext cx="56667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Cụm 0 chứa các bài hát dễ nghe, dễ nhảy với nhịp điệu thoải mái, phù hợp với nhạc pop hoặc các bài hát thị trường không quá sôi động.</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1 chứa các bài hát ballad nhẹ nhàng hoặc nhạc acoustic buồn.</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2 chứa nhạc mạnh mẽ, giàu năng lượng, phù hợp với rock hoặc nhạc điện tử</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3 chứa các bài hát nhẹ nhàng, trung tính, không quá buồn cũng không quá vui</a:t>
            </a:r>
            <a:endParaRPr sz="13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306" name="Google Shape;306;p34"/>
          <p:cNvSpPr txBox="1"/>
          <p:nvPr/>
        </p:nvSpPr>
        <p:spPr>
          <a:xfrm>
            <a:off x="1358700" y="922950"/>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latin typeface="Lato"/>
                <a:ea typeface="Lato"/>
                <a:cs typeface="Lato"/>
                <a:sym typeface="Lato"/>
              </a:rPr>
              <a:t>Cluster Visualization</a:t>
            </a:r>
            <a:endParaRPr b="1" sz="1500">
              <a:solidFill>
                <a:schemeClr val="lt1"/>
              </a:solidFill>
              <a:latin typeface="Lato"/>
              <a:ea typeface="Lato"/>
              <a:cs typeface="Lato"/>
              <a:sym typeface="Lato"/>
            </a:endParaRPr>
          </a:p>
        </p:txBody>
      </p:sp>
      <p:pic>
        <p:nvPicPr>
          <p:cNvPr id="307" name="Google Shape;307;p34"/>
          <p:cNvPicPr preferRelativeResize="0"/>
          <p:nvPr/>
        </p:nvPicPr>
        <p:blipFill>
          <a:blip r:embed="rId3">
            <a:alphaModFix/>
          </a:blip>
          <a:stretch>
            <a:fillRect/>
          </a:stretch>
        </p:blipFill>
        <p:spPr>
          <a:xfrm>
            <a:off x="97850" y="1307850"/>
            <a:ext cx="5120618" cy="3500249"/>
          </a:xfrm>
          <a:prstGeom prst="rect">
            <a:avLst/>
          </a:prstGeom>
          <a:noFill/>
          <a:ln>
            <a:noFill/>
          </a:ln>
        </p:spPr>
      </p:pic>
      <p:sp>
        <p:nvSpPr>
          <p:cNvPr id="308" name="Google Shape;308;p34"/>
          <p:cNvSpPr txBox="1"/>
          <p:nvPr/>
        </p:nvSpPr>
        <p:spPr>
          <a:xfrm>
            <a:off x="0" y="1439275"/>
            <a:ext cx="387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309" name="Google Shape;309;p34"/>
          <p:cNvSpPr txBox="1"/>
          <p:nvPr/>
        </p:nvSpPr>
        <p:spPr>
          <a:xfrm>
            <a:off x="5550275" y="1206425"/>
            <a:ext cx="33507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Biểu đồ phân cụm theo hai đặc trưng Energy (Năng lượng) và Valence (Tính tích cực) cho thấy các cụm chưa được phân tách rõ ràng.</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Silhouette Score thấp (0.219) → Dữ liệu có sự chồng lấn giữa các cụm, chưa tối ưu.</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Cải thiện: Để cải thiện kết quả phân cụm, cần xem xét bổ sung thêm các đặc trưng âm nhạc khác vào mô hình, thử nghiệm với các thuật toán phân cụm khác hoặc điều chỉnh số lượng cụm.</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315" name="Google Shape;315;p35"/>
          <p:cNvSpPr txBox="1"/>
          <p:nvPr/>
        </p:nvSpPr>
        <p:spPr>
          <a:xfrm>
            <a:off x="1204325" y="1174700"/>
            <a:ext cx="506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Cụm 0</a:t>
            </a:r>
            <a:endParaRPr b="1" sz="1700">
              <a:solidFill>
                <a:schemeClr val="lt1"/>
              </a:solidFill>
            </a:endParaRPr>
          </a:p>
        </p:txBody>
      </p:sp>
      <p:sp>
        <p:nvSpPr>
          <p:cNvPr id="316" name="Google Shape;316;p35"/>
          <p:cNvSpPr txBox="1"/>
          <p:nvPr/>
        </p:nvSpPr>
        <p:spPr>
          <a:xfrm>
            <a:off x="675025" y="1683125"/>
            <a:ext cx="3050700" cy="297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vi" sz="1500">
                <a:solidFill>
                  <a:schemeClr val="lt1"/>
                </a:solidFill>
              </a:rPr>
              <a:t>Đặc điểm: Các bài hát trong cụm này sôi động, giàu năng lượng và mang cảm xúc tích cực. Chúng có thể thuộc thể loại nhạc dance hoặc EDM.</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Giá trị trung bình của các đặc trưng (Tâm cụm): Các con số [0.74, 0.38, 0.88, -0.03, 0.35, -0.36]</a:t>
            </a:r>
            <a:endParaRPr sz="1500">
              <a:solidFill>
                <a:schemeClr val="lt1"/>
              </a:solidFill>
            </a:endParaRPr>
          </a:p>
        </p:txBody>
      </p:sp>
      <p:pic>
        <p:nvPicPr>
          <p:cNvPr id="317" name="Google Shape;317;p35"/>
          <p:cNvPicPr preferRelativeResize="0"/>
          <p:nvPr/>
        </p:nvPicPr>
        <p:blipFill>
          <a:blip r:embed="rId3">
            <a:alphaModFix/>
          </a:blip>
          <a:stretch>
            <a:fillRect/>
          </a:stretch>
        </p:blipFill>
        <p:spPr>
          <a:xfrm>
            <a:off x="3831675" y="836550"/>
            <a:ext cx="5062906" cy="32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323" name="Google Shape;323;p36"/>
          <p:cNvSpPr txBox="1"/>
          <p:nvPr/>
        </p:nvSpPr>
        <p:spPr>
          <a:xfrm>
            <a:off x="1204325" y="1174700"/>
            <a:ext cx="506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Cụm 1</a:t>
            </a:r>
            <a:endParaRPr b="1" sz="1700">
              <a:solidFill>
                <a:schemeClr val="lt1"/>
              </a:solidFill>
            </a:endParaRPr>
          </a:p>
        </p:txBody>
      </p:sp>
      <p:sp>
        <p:nvSpPr>
          <p:cNvPr id="324" name="Google Shape;324;p36"/>
          <p:cNvSpPr txBox="1"/>
          <p:nvPr/>
        </p:nvSpPr>
        <p:spPr>
          <a:xfrm>
            <a:off x="722650" y="1590200"/>
            <a:ext cx="2517600" cy="2500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vi" sz="1500">
                <a:solidFill>
                  <a:schemeClr val="lt1"/>
                </a:solidFill>
              </a:rPr>
              <a:t>Đặc điểm: Các bài hát trong cụm này nhẹ nhàng, mang cảm xúc tiêu cực. Chúng có thể thuộc thể loại nhạc buồn hoặc ballad.</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Giá trị trung bình của các đặc trưng (Tâm cụm): Các con số [-1.38, -1.86, -1.13, -0.72, -2.41, 1.59]</a:t>
            </a:r>
            <a:endParaRPr sz="1500">
              <a:solidFill>
                <a:schemeClr val="lt1"/>
              </a:solidFill>
            </a:endParaRPr>
          </a:p>
        </p:txBody>
      </p:sp>
      <p:pic>
        <p:nvPicPr>
          <p:cNvPr id="325" name="Google Shape;325;p36"/>
          <p:cNvPicPr preferRelativeResize="0"/>
          <p:nvPr/>
        </p:nvPicPr>
        <p:blipFill>
          <a:blip r:embed="rId3">
            <a:alphaModFix/>
          </a:blip>
          <a:stretch>
            <a:fillRect/>
          </a:stretch>
        </p:blipFill>
        <p:spPr>
          <a:xfrm>
            <a:off x="3624975" y="842550"/>
            <a:ext cx="4889451" cy="3591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1328925" y="351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331" name="Google Shape;331;p37"/>
          <p:cNvSpPr txBox="1"/>
          <p:nvPr/>
        </p:nvSpPr>
        <p:spPr>
          <a:xfrm>
            <a:off x="1204325" y="1174700"/>
            <a:ext cx="506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Cụm 2</a:t>
            </a:r>
            <a:endParaRPr b="1" sz="1700">
              <a:solidFill>
                <a:schemeClr val="lt1"/>
              </a:solidFill>
            </a:endParaRPr>
          </a:p>
        </p:txBody>
      </p:sp>
      <p:sp>
        <p:nvSpPr>
          <p:cNvPr id="332" name="Google Shape;332;p37"/>
          <p:cNvSpPr txBox="1"/>
          <p:nvPr/>
        </p:nvSpPr>
        <p:spPr>
          <a:xfrm>
            <a:off x="544975" y="1590200"/>
            <a:ext cx="2813700" cy="2935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vi" sz="1500">
                <a:solidFill>
                  <a:schemeClr val="lt1"/>
                </a:solidFill>
              </a:rPr>
              <a:t>Đặc điểm: Các bài hát trong cụm này có tính cân bằng, năng lượng và cảm xúc ở mức trung bình. Chúng có thể thuộc thể loại nhạc pop phổ thông.</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Giá trị trung bình của các đặc trưng (Tâm cụm): Các con số [-0.54, 0.71, -0.58, 0.45, 0.5, -0.76] </a:t>
            </a:r>
            <a:endParaRPr sz="1500">
              <a:solidFill>
                <a:schemeClr val="lt1"/>
              </a:solidFill>
            </a:endParaRPr>
          </a:p>
        </p:txBody>
      </p:sp>
      <p:pic>
        <p:nvPicPr>
          <p:cNvPr id="333" name="Google Shape;333;p37"/>
          <p:cNvPicPr preferRelativeResize="0"/>
          <p:nvPr/>
        </p:nvPicPr>
        <p:blipFill>
          <a:blip r:embed="rId3">
            <a:alphaModFix/>
          </a:blip>
          <a:stretch>
            <a:fillRect/>
          </a:stretch>
        </p:blipFill>
        <p:spPr>
          <a:xfrm>
            <a:off x="3358675" y="1103750"/>
            <a:ext cx="5480526" cy="326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sp>
        <p:nvSpPr>
          <p:cNvPr id="339" name="Google Shape;339;p38"/>
          <p:cNvSpPr txBox="1"/>
          <p:nvPr/>
        </p:nvSpPr>
        <p:spPr>
          <a:xfrm>
            <a:off x="1204325" y="1174700"/>
            <a:ext cx="506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Cụm 3</a:t>
            </a:r>
            <a:endParaRPr b="1" sz="1700">
              <a:solidFill>
                <a:schemeClr val="lt1"/>
              </a:solidFill>
            </a:endParaRPr>
          </a:p>
        </p:txBody>
      </p:sp>
      <p:sp>
        <p:nvSpPr>
          <p:cNvPr id="340" name="Google Shape;340;p38"/>
          <p:cNvSpPr txBox="1"/>
          <p:nvPr/>
        </p:nvSpPr>
        <p:spPr>
          <a:xfrm>
            <a:off x="475850" y="1534175"/>
            <a:ext cx="2665500" cy="3109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vi" sz="1500">
                <a:solidFill>
                  <a:schemeClr val="lt1"/>
                </a:solidFill>
              </a:rPr>
              <a:t>Đặc điểm: Các bài hát trong cụm này trầm lắng, năng lượng thấp. Chúng có thể thuộc thể loại nhạc acoustic hoặc nhạc chill.</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Giá trị trung bình của các đặc trưng (Tâm cụm): Các con số [0.04, -0.84, -0.18, -0.27, -0.37, 0.96]</a:t>
            </a:r>
            <a:endParaRPr sz="1500">
              <a:solidFill>
                <a:schemeClr val="lt1"/>
              </a:solidFill>
            </a:endParaRPr>
          </a:p>
        </p:txBody>
      </p:sp>
      <p:pic>
        <p:nvPicPr>
          <p:cNvPr id="341" name="Google Shape;341;p38"/>
          <p:cNvPicPr preferRelativeResize="0"/>
          <p:nvPr/>
        </p:nvPicPr>
        <p:blipFill>
          <a:blip r:embed="rId3">
            <a:alphaModFix/>
          </a:blip>
          <a:stretch>
            <a:fillRect/>
          </a:stretch>
        </p:blipFill>
        <p:spPr>
          <a:xfrm>
            <a:off x="3305350" y="1174700"/>
            <a:ext cx="5223301" cy="33090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pic>
        <p:nvPicPr>
          <p:cNvPr id="347" name="Google Shape;347;p39"/>
          <p:cNvPicPr preferRelativeResize="0"/>
          <p:nvPr/>
        </p:nvPicPr>
        <p:blipFill>
          <a:blip r:embed="rId3">
            <a:alphaModFix/>
          </a:blip>
          <a:stretch>
            <a:fillRect/>
          </a:stretch>
        </p:blipFill>
        <p:spPr>
          <a:xfrm>
            <a:off x="3577675" y="393750"/>
            <a:ext cx="5421727" cy="3388576"/>
          </a:xfrm>
          <a:prstGeom prst="rect">
            <a:avLst/>
          </a:prstGeom>
          <a:noFill/>
          <a:ln>
            <a:noFill/>
          </a:ln>
        </p:spPr>
      </p:pic>
      <p:sp>
        <p:nvSpPr>
          <p:cNvPr id="348" name="Google Shape;348;p39"/>
          <p:cNvSpPr txBox="1"/>
          <p:nvPr/>
        </p:nvSpPr>
        <p:spPr>
          <a:xfrm>
            <a:off x="0" y="1595475"/>
            <a:ext cx="35778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Cụm 0: tạo cảm giác nhảy cao, năng lượng trung bình, tính tích cực cao (tâm trạng tích cực), nhịp độ trung bình</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1: </a:t>
            </a:r>
            <a:r>
              <a:rPr lang="vi" sz="1300">
                <a:solidFill>
                  <a:schemeClr val="lt1"/>
                </a:solidFill>
              </a:rPr>
              <a:t>tạo cảm giác nhảy</a:t>
            </a:r>
            <a:r>
              <a:rPr lang="vi" sz="1300">
                <a:solidFill>
                  <a:schemeClr val="lt1"/>
                </a:solidFill>
              </a:rPr>
              <a:t> thấp nhất, năng lượng thấp nhất, tính tích cực thấp, âm acoustic cao, âm lượng thấp nhất</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2: </a:t>
            </a:r>
            <a:r>
              <a:rPr lang="vi" sz="1300">
                <a:solidFill>
                  <a:schemeClr val="lt1"/>
                </a:solidFill>
              </a:rPr>
              <a:t>tạo cảm giác nhảy</a:t>
            </a:r>
            <a:r>
              <a:rPr lang="vi" sz="1300">
                <a:solidFill>
                  <a:schemeClr val="lt1"/>
                </a:solidFill>
              </a:rPr>
              <a:t> đa dạng, năng lượng cao, nhịp độ thay đổi, yếu tố acoustic thấp</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Cụm 3: </a:t>
            </a:r>
            <a:r>
              <a:rPr lang="vi" sz="1300">
                <a:solidFill>
                  <a:schemeClr val="lt1"/>
                </a:solidFill>
              </a:rPr>
              <a:t>tạo cảm giác nhảy</a:t>
            </a:r>
            <a:r>
              <a:rPr lang="vi" sz="1300">
                <a:solidFill>
                  <a:schemeClr val="lt1"/>
                </a:solidFill>
              </a:rPr>
              <a:t> trung bình, năng lượng thấp đến trung bình, nhịp độ thay đổi, yếu tố acoustic cao hơn</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
        <p:nvSpPr>
          <p:cNvPr id="349" name="Google Shape;349;p39"/>
          <p:cNvSpPr txBox="1"/>
          <p:nvPr/>
        </p:nvSpPr>
        <p:spPr>
          <a:xfrm>
            <a:off x="3514525" y="4105875"/>
            <a:ext cx="548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5. Phân cụm</a:t>
            </a:r>
            <a:endParaRPr b="1" u="sng"/>
          </a:p>
        </p:txBody>
      </p:sp>
      <p:pic>
        <p:nvPicPr>
          <p:cNvPr id="355" name="Google Shape;355;p40"/>
          <p:cNvPicPr preferRelativeResize="0"/>
          <p:nvPr/>
        </p:nvPicPr>
        <p:blipFill>
          <a:blip r:embed="rId3">
            <a:alphaModFix/>
          </a:blip>
          <a:stretch>
            <a:fillRect/>
          </a:stretch>
        </p:blipFill>
        <p:spPr>
          <a:xfrm>
            <a:off x="4161725" y="2859137"/>
            <a:ext cx="4863276" cy="2123399"/>
          </a:xfrm>
          <a:prstGeom prst="rect">
            <a:avLst/>
          </a:prstGeom>
          <a:noFill/>
          <a:ln>
            <a:noFill/>
          </a:ln>
        </p:spPr>
      </p:pic>
      <p:pic>
        <p:nvPicPr>
          <p:cNvPr id="356" name="Google Shape;356;p40"/>
          <p:cNvPicPr preferRelativeResize="0"/>
          <p:nvPr/>
        </p:nvPicPr>
        <p:blipFill>
          <a:blip r:embed="rId4">
            <a:alphaModFix/>
          </a:blip>
          <a:stretch>
            <a:fillRect/>
          </a:stretch>
        </p:blipFill>
        <p:spPr>
          <a:xfrm>
            <a:off x="4161725" y="393750"/>
            <a:ext cx="4863276" cy="2244650"/>
          </a:xfrm>
          <a:prstGeom prst="rect">
            <a:avLst/>
          </a:prstGeom>
          <a:noFill/>
          <a:ln>
            <a:noFill/>
          </a:ln>
        </p:spPr>
      </p:pic>
      <p:pic>
        <p:nvPicPr>
          <p:cNvPr id="357" name="Google Shape;357;p40"/>
          <p:cNvPicPr preferRelativeResize="0"/>
          <p:nvPr/>
        </p:nvPicPr>
        <p:blipFill>
          <a:blip r:embed="rId5">
            <a:alphaModFix/>
          </a:blip>
          <a:stretch>
            <a:fillRect/>
          </a:stretch>
        </p:blipFill>
        <p:spPr>
          <a:xfrm>
            <a:off x="116150" y="2859150"/>
            <a:ext cx="3844850" cy="1002875"/>
          </a:xfrm>
          <a:prstGeom prst="rect">
            <a:avLst/>
          </a:prstGeom>
          <a:noFill/>
          <a:ln>
            <a:noFill/>
          </a:ln>
        </p:spPr>
      </p:pic>
      <p:sp>
        <p:nvSpPr>
          <p:cNvPr id="358" name="Google Shape;358;p40"/>
          <p:cNvSpPr txBox="1"/>
          <p:nvPr/>
        </p:nvSpPr>
        <p:spPr>
          <a:xfrm>
            <a:off x="1126725" y="1010575"/>
            <a:ext cx="253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lt1"/>
                </a:solidFill>
              </a:rPr>
              <a:t>Tổng kết</a:t>
            </a:r>
            <a:endParaRPr b="1" sz="1800">
              <a:solidFill>
                <a:schemeClr val="lt1"/>
              </a:solidFill>
            </a:endParaRPr>
          </a:p>
        </p:txBody>
      </p:sp>
      <p:sp>
        <p:nvSpPr>
          <p:cNvPr id="359" name="Google Shape;359;p40"/>
          <p:cNvSpPr txBox="1"/>
          <p:nvPr/>
        </p:nvSpPr>
        <p:spPr>
          <a:xfrm>
            <a:off x="116150" y="2379300"/>
            <a:ext cx="384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lt1"/>
                </a:solidFill>
                <a:latin typeface="Lato"/>
                <a:ea typeface="Lato"/>
                <a:cs typeface="Lato"/>
                <a:sym typeface="Lato"/>
              </a:rPr>
              <a:t>Bảng tâm cụm</a:t>
            </a:r>
            <a:endParaRPr sz="13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a:off x="1297500" y="324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6. </a:t>
            </a:r>
            <a:r>
              <a:rPr b="1" lang="vi" u="sng"/>
              <a:t>HỆ THỐNG GỢI Ý </a:t>
            </a:r>
            <a:endParaRPr b="1" u="sng"/>
          </a:p>
        </p:txBody>
      </p:sp>
      <p:pic>
        <p:nvPicPr>
          <p:cNvPr id="365" name="Google Shape;365;p41"/>
          <p:cNvPicPr preferRelativeResize="0"/>
          <p:nvPr/>
        </p:nvPicPr>
        <p:blipFill>
          <a:blip r:embed="rId3">
            <a:alphaModFix/>
          </a:blip>
          <a:stretch>
            <a:fillRect/>
          </a:stretch>
        </p:blipFill>
        <p:spPr>
          <a:xfrm>
            <a:off x="1998225" y="951100"/>
            <a:ext cx="7038898" cy="2385150"/>
          </a:xfrm>
          <a:prstGeom prst="rect">
            <a:avLst/>
          </a:prstGeom>
          <a:noFill/>
          <a:ln>
            <a:noFill/>
          </a:ln>
        </p:spPr>
      </p:pic>
      <p:sp>
        <p:nvSpPr>
          <p:cNvPr id="366" name="Google Shape;366;p41"/>
          <p:cNvSpPr txBox="1"/>
          <p:nvPr/>
        </p:nvSpPr>
        <p:spPr>
          <a:xfrm>
            <a:off x="0" y="3514550"/>
            <a:ext cx="64266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Nhận vào ID của bài hát cần gợi ý và số lượng bài hát muốn đề xuất (mặc định là 5 bài)</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Trích xuất các đặc trưng âm nhạc của bài hát đầu vào</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Xác định cluster mà bài hát đó thuộc về</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Tìm kiếm các bài hát cùng cluster và tính toán độ tương đồng</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Trả về danh sách các bài hát có độ tương đồng cao nhất, bao gồm tên bài hát, nghệ sĩ và điểm popularity</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sp>
        <p:nvSpPr>
          <p:cNvPr id="148" name="Google Shape;148;p15"/>
          <p:cNvSpPr txBox="1"/>
          <p:nvPr>
            <p:ph idx="1" type="body"/>
          </p:nvPr>
        </p:nvSpPr>
        <p:spPr>
          <a:xfrm>
            <a:off x="210450" y="1545250"/>
            <a:ext cx="5898900" cy="3163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vi" sz="1500">
                <a:latin typeface="Arial"/>
                <a:ea typeface="Arial"/>
                <a:cs typeface="Arial"/>
                <a:sym typeface="Arial"/>
              </a:rPr>
              <a:t>Bối cảnh phát nhạc trực tuyến đang cạnh tranh vô cùng khốc liệt ngoài chất lượng âm nhạc thì bộ đề xuất cũng được quan tâm đặc biệt.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Để phát triển mạnh, các nền tảng như Spotify, Apple Music cần hiểu sâu sắc về sở thích âm nhạc của người dùng.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Mục tiêu của dự án là sử dụng phân cụm K-Means, một kỹ thuật máy học mạnh mẽ, để phân khúc người dùng thành các nhóm riêng biệt dựa trên sở thích âm nhạc của họ.</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Bằng cách khám phá những mẫu ẩn này, chúng em hướng đến cung cấp các đề xuất có thể  nâng cao khám phá âm nhạc, cải thiện mức độ tương tác của người dùng.</a:t>
            </a:r>
            <a:endParaRPr sz="1500">
              <a:latin typeface="Arial"/>
              <a:ea typeface="Arial"/>
              <a:cs typeface="Arial"/>
              <a:sym typeface="Arial"/>
            </a:endParaRPr>
          </a:p>
        </p:txBody>
      </p:sp>
      <p:pic>
        <p:nvPicPr>
          <p:cNvPr id="149" name="Google Shape;149;p15"/>
          <p:cNvPicPr preferRelativeResize="0"/>
          <p:nvPr/>
        </p:nvPicPr>
        <p:blipFill>
          <a:blip r:embed="rId3">
            <a:alphaModFix/>
          </a:blip>
          <a:stretch>
            <a:fillRect/>
          </a:stretch>
        </p:blipFill>
        <p:spPr>
          <a:xfrm>
            <a:off x="5953143" y="2241750"/>
            <a:ext cx="3034650" cy="1770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6. HỆ THỐNG GỢI Ý</a:t>
            </a:r>
            <a:endParaRPr b="1" u="sng"/>
          </a:p>
        </p:txBody>
      </p:sp>
      <p:sp>
        <p:nvSpPr>
          <p:cNvPr id="372" name="Google Shape;372;p42"/>
          <p:cNvSpPr txBox="1"/>
          <p:nvPr/>
        </p:nvSpPr>
        <p:spPr>
          <a:xfrm>
            <a:off x="0" y="1382275"/>
            <a:ext cx="3229200" cy="34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vi">
                <a:solidFill>
                  <a:schemeClr val="lt1"/>
                </a:solidFill>
              </a:rPr>
              <a:t>Qua kết quả gợi ý, chúng em nhận thấy hệ thống đã thành công trong việc đề xuất những bài hát có đặc tính âm nhạc tương đồng như:</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vi">
                <a:solidFill>
                  <a:schemeClr val="lt1"/>
                </a:solidFill>
              </a:rPr>
              <a:t>Danceability (khả năng tạo cảm giác nhảy múa) cao</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vi">
                <a:solidFill>
                  <a:schemeClr val="lt1"/>
                </a:solidFill>
              </a:rPr>
              <a:t>Valence (độ tích cực) cao</a:t>
            </a:r>
            <a:endParaRPr>
              <a:solidFill>
                <a:schemeClr val="lt1"/>
              </a:solidFill>
            </a:endParaRPr>
          </a:p>
          <a:p>
            <a:pPr indent="-292100" lvl="0" marL="457200" rtl="0" algn="l">
              <a:lnSpc>
                <a:spcPct val="115000"/>
              </a:lnSpc>
              <a:spcBef>
                <a:spcPts val="0"/>
              </a:spcBef>
              <a:spcAft>
                <a:spcPts val="0"/>
              </a:spcAft>
              <a:buSzPts val="1000"/>
              <a:buChar char="●"/>
            </a:pPr>
            <a:r>
              <a:rPr lang="vi">
                <a:solidFill>
                  <a:schemeClr val="lt1"/>
                </a:solidFill>
              </a:rPr>
              <a:t>Tempo (nhịp độ) nhanh</a:t>
            </a:r>
            <a:endParaRPr>
              <a:solidFill>
                <a:schemeClr val="lt1"/>
              </a:solidFill>
            </a:endParaRPr>
          </a:p>
          <a:p>
            <a:pPr indent="0" lvl="0" marL="0" rtl="0" algn="l">
              <a:lnSpc>
                <a:spcPct val="115000"/>
              </a:lnSpc>
              <a:spcBef>
                <a:spcPts val="1200"/>
              </a:spcBef>
              <a:spcAft>
                <a:spcPts val="1200"/>
              </a:spcAft>
              <a:buNone/>
            </a:pPr>
            <a:r>
              <a:rPr lang="vi">
                <a:solidFill>
                  <a:schemeClr val="lt1"/>
                </a:solidFill>
              </a:rPr>
              <a:t>Điều đáng chú ý là các bài hát được gợi ý đều thuộc thể loại pop và remix, cho thấy sự phù hợp trong việc phân cụm và gợi ý của hệ thống.</a:t>
            </a:r>
            <a:endParaRPr>
              <a:solidFill>
                <a:schemeClr val="lt1"/>
              </a:solidFill>
            </a:endParaRPr>
          </a:p>
        </p:txBody>
      </p:sp>
      <p:pic>
        <p:nvPicPr>
          <p:cNvPr id="373" name="Google Shape;373;p42"/>
          <p:cNvPicPr preferRelativeResize="0"/>
          <p:nvPr/>
        </p:nvPicPr>
        <p:blipFill>
          <a:blip r:embed="rId3">
            <a:alphaModFix/>
          </a:blip>
          <a:stretch>
            <a:fillRect/>
          </a:stretch>
        </p:blipFill>
        <p:spPr>
          <a:xfrm>
            <a:off x="3229200" y="1307850"/>
            <a:ext cx="5703824" cy="353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1297500" y="393750"/>
            <a:ext cx="7038900" cy="9141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b="1" lang="vi" u="sng"/>
              <a:t>7</a:t>
            </a:r>
            <a:r>
              <a:rPr b="1" lang="vi" u="sng"/>
              <a:t>. Kết luận</a:t>
            </a:r>
            <a:endParaRPr b="1" u="sng"/>
          </a:p>
        </p:txBody>
      </p:sp>
      <p:sp>
        <p:nvSpPr>
          <p:cNvPr id="379" name="Google Shape;379;p43"/>
          <p:cNvSpPr txBox="1"/>
          <p:nvPr/>
        </p:nvSpPr>
        <p:spPr>
          <a:xfrm>
            <a:off x="1358700" y="987375"/>
            <a:ext cx="642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chemeClr val="lt1"/>
                </a:solidFill>
              </a:rPr>
              <a:t>Phát triển thêm</a:t>
            </a:r>
            <a:endParaRPr b="1" sz="1500">
              <a:solidFill>
                <a:schemeClr val="lt1"/>
              </a:solidFill>
            </a:endParaRPr>
          </a:p>
        </p:txBody>
      </p:sp>
      <p:sp>
        <p:nvSpPr>
          <p:cNvPr id="380" name="Google Shape;380;p43"/>
          <p:cNvSpPr txBox="1"/>
          <p:nvPr/>
        </p:nvSpPr>
        <p:spPr>
          <a:xfrm>
            <a:off x="1417150" y="1568150"/>
            <a:ext cx="6426600" cy="3386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vi" sz="1500">
                <a:solidFill>
                  <a:schemeClr val="lt1"/>
                </a:solidFill>
              </a:rPr>
              <a:t>Cải thiện hệ thống đề xuất: Khám phá các độ đo tương tự phức tạp hơn (ví dụ: độ tương tự cosine) và các kỹ thuật lọc cộng tác.</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Kết hợp nhiều tính năng hơn: Tích hợp các tính năng khác như thể loại, ngày phát hành hoặc thậm chí là lời bài hát vào quá trình phân tích và phân cụm.</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Xây dựng giao diện người dùng: Tạo một ứng dụng web hoặc giao diện đơn giản để hệ thống đề xuất trở nên tương tác hơn.</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vi" sz="1500">
                <a:solidFill>
                  <a:schemeClr val="lt1"/>
                </a:solidFill>
              </a:rPr>
              <a:t>Đánh giá hệ thống đề xuất: Sử dụng các độ đo như độ chính xác, độ phủ (recall) để đánh giá hiệu quả của hệ thống đề xuất.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6" name="Google Shape;386;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7" name="Google Shape;387;p44"/>
          <p:cNvPicPr preferRelativeResize="0"/>
          <p:nvPr/>
        </p:nvPicPr>
        <p:blipFill>
          <a:blip r:embed="rId3">
            <a:alphaModFix/>
          </a:blip>
          <a:stretch>
            <a:fillRect/>
          </a:stretch>
        </p:blipFill>
        <p:spPr>
          <a:xfrm>
            <a:off x="1311750" y="762450"/>
            <a:ext cx="7010400" cy="394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sp>
        <p:nvSpPr>
          <p:cNvPr id="155" name="Google Shape;155;p16"/>
          <p:cNvSpPr txBox="1"/>
          <p:nvPr>
            <p:ph idx="1" type="body"/>
          </p:nvPr>
        </p:nvSpPr>
        <p:spPr>
          <a:xfrm>
            <a:off x="0" y="1590775"/>
            <a:ext cx="43326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vi" sz="1500">
                <a:latin typeface="Arial"/>
                <a:ea typeface="Arial"/>
                <a:cs typeface="Arial"/>
                <a:sym typeface="Arial"/>
              </a:rPr>
              <a:t>Định nghĩa: Thuật toán học máy không giám sát (unsupervised learning), tự động phân nhóm dữ liệu thành K cụm dựa trên độ tương đồng</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vi" sz="1500">
                <a:latin typeface="Arial"/>
                <a:ea typeface="Arial"/>
                <a:cs typeface="Arial"/>
                <a:sym typeface="Arial"/>
              </a:rPr>
              <a:t>K: Số lượng cụm mong muốn (được xác định trước)</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Tâm cụm (Centroids): Điểm trung tâm đại diện cho mỗi cụm</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Điểm dữ liệu: Các điểm cần được phân nhóm</a:t>
            </a:r>
            <a:endParaRPr sz="1500">
              <a:latin typeface="Arial"/>
              <a:ea typeface="Arial"/>
              <a:cs typeface="Arial"/>
              <a:sym typeface="Arial"/>
            </a:endParaRPr>
          </a:p>
          <a:p>
            <a:pPr indent="0" lvl="0" marL="0" rtl="0" algn="l">
              <a:spcBef>
                <a:spcPts val="1200"/>
              </a:spcBef>
              <a:spcAft>
                <a:spcPts val="1200"/>
              </a:spcAft>
              <a:buNone/>
            </a:pPr>
            <a:r>
              <a:rPr lang="vi" sz="1500">
                <a:latin typeface="Arial"/>
                <a:ea typeface="Arial"/>
                <a:cs typeface="Arial"/>
                <a:sym typeface="Arial"/>
              </a:rPr>
              <a:t>Mục tiêu: Tối thiểu hóa tổng khoảng cách từ các điểm đến tâm cụm</a:t>
            </a:r>
            <a:endParaRPr sz="1500">
              <a:latin typeface="Arial"/>
              <a:ea typeface="Arial"/>
              <a:cs typeface="Arial"/>
              <a:sym typeface="Arial"/>
            </a:endParaRPr>
          </a:p>
        </p:txBody>
      </p:sp>
      <p:sp>
        <p:nvSpPr>
          <p:cNvPr id="156" name="Google Shape;156;p16"/>
          <p:cNvSpPr txBox="1"/>
          <p:nvPr/>
        </p:nvSpPr>
        <p:spPr>
          <a:xfrm>
            <a:off x="1379550" y="922950"/>
            <a:ext cx="6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lt1"/>
                </a:solidFill>
              </a:rPr>
              <a:t>Sơ lược về K-means</a:t>
            </a:r>
            <a:endParaRPr b="1" sz="1800">
              <a:solidFill>
                <a:schemeClr val="lt1"/>
              </a:solidFill>
            </a:endParaRPr>
          </a:p>
        </p:txBody>
      </p:sp>
      <p:pic>
        <p:nvPicPr>
          <p:cNvPr id="157" name="Google Shape;157;p16"/>
          <p:cNvPicPr preferRelativeResize="0"/>
          <p:nvPr/>
        </p:nvPicPr>
        <p:blipFill>
          <a:blip r:embed="rId3">
            <a:alphaModFix/>
          </a:blip>
          <a:stretch>
            <a:fillRect/>
          </a:stretch>
        </p:blipFill>
        <p:spPr>
          <a:xfrm>
            <a:off x="4332600" y="1649450"/>
            <a:ext cx="4506600" cy="2852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sp>
        <p:nvSpPr>
          <p:cNvPr id="163" name="Google Shape;163;p17"/>
          <p:cNvSpPr txBox="1"/>
          <p:nvPr>
            <p:ph idx="1" type="body"/>
          </p:nvPr>
        </p:nvSpPr>
        <p:spPr>
          <a:xfrm>
            <a:off x="1297500" y="998375"/>
            <a:ext cx="7038900" cy="48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vi" sz="1700">
                <a:latin typeface="Arial"/>
                <a:ea typeface="Arial"/>
                <a:cs typeface="Arial"/>
                <a:sym typeface="Arial"/>
              </a:rPr>
              <a:t>Quy trình hoạt động của K-means:</a:t>
            </a:r>
            <a:endParaRPr b="1" sz="1700">
              <a:latin typeface="Arial"/>
              <a:ea typeface="Arial"/>
              <a:cs typeface="Arial"/>
              <a:sym typeface="Arial"/>
            </a:endParaRPr>
          </a:p>
        </p:txBody>
      </p:sp>
      <p:sp>
        <p:nvSpPr>
          <p:cNvPr id="164" name="Google Shape;164;p17"/>
          <p:cNvSpPr txBox="1"/>
          <p:nvPr/>
        </p:nvSpPr>
        <p:spPr>
          <a:xfrm>
            <a:off x="1022200" y="1568125"/>
            <a:ext cx="77826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lt1"/>
                </a:solidFill>
              </a:rPr>
              <a:t>1.  Khởi tạo</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Chọn số lượng cụm k mong muốn.</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Chọn ngẫu nhiên k điểm dữ liệu làm tâm cụm ban đầu (centroid). Các tâm cụm này có thể được chọn ngẫu nhiên từ tập dữ liệu hoặc bằng các phương pháp khác.</a:t>
            </a:r>
            <a:endParaRPr sz="1300">
              <a:solidFill>
                <a:schemeClr val="lt1"/>
              </a:solidFill>
            </a:endParaRPr>
          </a:p>
          <a:p>
            <a:pPr indent="0" lvl="0" marL="0" rtl="0" algn="l">
              <a:spcBef>
                <a:spcPts val="0"/>
              </a:spcBef>
              <a:spcAft>
                <a:spcPts val="0"/>
              </a:spcAft>
              <a:buNone/>
            </a:pPr>
            <a:r>
              <a:rPr lang="vi" sz="1300">
                <a:solidFill>
                  <a:schemeClr val="lt1"/>
                </a:solidFill>
              </a:rPr>
              <a:t>2.  Gán điểm dữ liệu vào cụm</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Tính khoảng cách giữa mỗi điểm dữ liệu và tất cả các tâm cụm.</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Gán mỗi điểm dữ liệu vào cụm có tâm gần nó nhất.</a:t>
            </a:r>
            <a:endParaRPr sz="1300">
              <a:solidFill>
                <a:schemeClr val="lt1"/>
              </a:solidFill>
            </a:endParaRPr>
          </a:p>
        </p:txBody>
      </p:sp>
      <p:sp>
        <p:nvSpPr>
          <p:cNvPr id="165" name="Google Shape;165;p17"/>
          <p:cNvSpPr txBox="1"/>
          <p:nvPr/>
        </p:nvSpPr>
        <p:spPr>
          <a:xfrm>
            <a:off x="1080275" y="3234975"/>
            <a:ext cx="63849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lt1"/>
                </a:solidFill>
              </a:rPr>
              <a:t>3. Cập nhật tâm cụm</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Tính lại tâm mới là trung bình của tất cả điểm trong cụm</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Công thức: Tâm mới = Trung bình(các điểm trong cụm)</a:t>
            </a:r>
            <a:endParaRPr sz="1300">
              <a:solidFill>
                <a:schemeClr val="lt1"/>
              </a:solidFill>
            </a:endParaRPr>
          </a:p>
          <a:p>
            <a:pPr indent="0" lvl="0" marL="0" rtl="0" algn="l">
              <a:spcBef>
                <a:spcPts val="0"/>
              </a:spcBef>
              <a:spcAft>
                <a:spcPts val="0"/>
              </a:spcAft>
              <a:buNone/>
            </a:pPr>
            <a:r>
              <a:rPr lang="vi" sz="1300">
                <a:solidFill>
                  <a:schemeClr val="lt1"/>
                </a:solidFill>
              </a:rPr>
              <a:t>4. Lặp lại</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Thực hiện bước 2-3 cho đến khi:</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Tâm cụm không thay đổi nhiều</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Hoặc đạt số lần lặp tối đa</a:t>
            </a:r>
            <a:endParaRPr sz="13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pic>
        <p:nvPicPr>
          <p:cNvPr id="171" name="Google Shape;171;p18"/>
          <p:cNvPicPr preferRelativeResize="0"/>
          <p:nvPr/>
        </p:nvPicPr>
        <p:blipFill>
          <a:blip r:embed="rId3">
            <a:alphaModFix/>
          </a:blip>
          <a:stretch>
            <a:fillRect/>
          </a:stretch>
        </p:blipFill>
        <p:spPr>
          <a:xfrm>
            <a:off x="1279499" y="1567553"/>
            <a:ext cx="6585001" cy="3284976"/>
          </a:xfrm>
          <a:prstGeom prst="rect">
            <a:avLst/>
          </a:prstGeom>
          <a:noFill/>
          <a:ln>
            <a:noFill/>
          </a:ln>
        </p:spPr>
      </p:pic>
      <p:sp>
        <p:nvSpPr>
          <p:cNvPr id="172" name="Google Shape;172;p18"/>
          <p:cNvSpPr txBox="1"/>
          <p:nvPr/>
        </p:nvSpPr>
        <p:spPr>
          <a:xfrm>
            <a:off x="1231275" y="922950"/>
            <a:ext cx="6384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vi" sz="1700">
                <a:solidFill>
                  <a:schemeClr val="lt1"/>
                </a:solidFill>
                <a:latin typeface="Lato"/>
                <a:ea typeface="Lato"/>
                <a:cs typeface="Lato"/>
                <a:sym typeface="Lato"/>
              </a:rPr>
              <a:t>Quy trình hoạt động của K-means:</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sp>
        <p:nvSpPr>
          <p:cNvPr id="178" name="Google Shape;178;p19"/>
          <p:cNvSpPr txBox="1"/>
          <p:nvPr>
            <p:ph idx="1" type="body"/>
          </p:nvPr>
        </p:nvSpPr>
        <p:spPr>
          <a:xfrm>
            <a:off x="205625" y="1555925"/>
            <a:ext cx="3569700" cy="3357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vi" sz="1894">
                <a:latin typeface="Arial"/>
                <a:ea typeface="Arial"/>
                <a:cs typeface="Arial"/>
                <a:sym typeface="Arial"/>
              </a:rPr>
              <a:t>A. Ưu điểm:</a:t>
            </a:r>
            <a:endParaRPr sz="1894">
              <a:latin typeface="Arial"/>
              <a:ea typeface="Arial"/>
              <a:cs typeface="Arial"/>
              <a:sym typeface="Arial"/>
            </a:endParaRPr>
          </a:p>
          <a:p>
            <a:pPr indent="-312821" lvl="0" marL="457200" rtl="0" algn="l">
              <a:spcBef>
                <a:spcPts val="1200"/>
              </a:spcBef>
              <a:spcAft>
                <a:spcPts val="0"/>
              </a:spcAft>
              <a:buSzPct val="100000"/>
              <a:buFont typeface="Arial"/>
              <a:buChar char="●"/>
            </a:pPr>
            <a:r>
              <a:rPr lang="vi" sz="1894">
                <a:latin typeface="Arial"/>
                <a:ea typeface="Arial"/>
                <a:cs typeface="Arial"/>
                <a:sym typeface="Arial"/>
              </a:rPr>
              <a:t>Đơn giản, dễ hiểu và triển khai</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Hiệu quả với dữ liệu lớn</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Tốc độ xử lý nhanh</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Kết quả dễ diễn giải</a:t>
            </a:r>
            <a:endParaRPr sz="1894">
              <a:latin typeface="Arial"/>
              <a:ea typeface="Arial"/>
              <a:cs typeface="Arial"/>
              <a:sym typeface="Arial"/>
            </a:endParaRPr>
          </a:p>
          <a:p>
            <a:pPr indent="0" lvl="0" marL="0" rtl="0" algn="l">
              <a:spcBef>
                <a:spcPts val="1200"/>
              </a:spcBef>
              <a:spcAft>
                <a:spcPts val="0"/>
              </a:spcAft>
              <a:buNone/>
            </a:pPr>
            <a:r>
              <a:rPr lang="vi" sz="1894">
                <a:latin typeface="Arial"/>
                <a:ea typeface="Arial"/>
                <a:cs typeface="Arial"/>
                <a:sym typeface="Arial"/>
              </a:rPr>
              <a:t>B. Hạn chế:</a:t>
            </a:r>
            <a:endParaRPr sz="1894">
              <a:latin typeface="Arial"/>
              <a:ea typeface="Arial"/>
              <a:cs typeface="Arial"/>
              <a:sym typeface="Arial"/>
            </a:endParaRPr>
          </a:p>
          <a:p>
            <a:pPr indent="-312821" lvl="0" marL="457200" rtl="0" algn="l">
              <a:spcBef>
                <a:spcPts val="1200"/>
              </a:spcBef>
              <a:spcAft>
                <a:spcPts val="0"/>
              </a:spcAft>
              <a:buSzPct val="100000"/>
              <a:buFont typeface="Arial"/>
              <a:buChar char="●"/>
            </a:pPr>
            <a:r>
              <a:rPr lang="vi" sz="1894">
                <a:latin typeface="Arial"/>
                <a:ea typeface="Arial"/>
                <a:cs typeface="Arial"/>
                <a:sym typeface="Arial"/>
              </a:rPr>
              <a:t>Cần xác định K trước</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Nhạy cảm với nhiễu và ngoại lai</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Kết quả phụ thuộc vào khởi tạo ban đầu</a:t>
            </a:r>
            <a:endParaRPr sz="1894">
              <a:latin typeface="Arial"/>
              <a:ea typeface="Arial"/>
              <a:cs typeface="Arial"/>
              <a:sym typeface="Arial"/>
            </a:endParaRPr>
          </a:p>
          <a:p>
            <a:pPr indent="-312821" lvl="0" marL="457200" rtl="0" algn="l">
              <a:spcBef>
                <a:spcPts val="0"/>
              </a:spcBef>
              <a:spcAft>
                <a:spcPts val="0"/>
              </a:spcAft>
              <a:buSzPct val="100000"/>
              <a:buFont typeface="Arial"/>
              <a:buChar char="●"/>
            </a:pPr>
            <a:r>
              <a:rPr lang="vi" sz="1894">
                <a:latin typeface="Arial"/>
                <a:ea typeface="Arial"/>
                <a:cs typeface="Arial"/>
                <a:sym typeface="Arial"/>
              </a:rPr>
              <a:t>Giả định cụm có dạng hình cầu</a:t>
            </a:r>
            <a:endParaRPr sz="1894">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9" name="Google Shape;179;p19"/>
          <p:cNvSpPr txBox="1"/>
          <p:nvPr/>
        </p:nvSpPr>
        <p:spPr>
          <a:xfrm>
            <a:off x="1297500" y="987350"/>
            <a:ext cx="6384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Đặc điểm của K-means</a:t>
            </a:r>
            <a:endParaRPr b="1" sz="1900">
              <a:solidFill>
                <a:schemeClr val="lt1"/>
              </a:solidFill>
            </a:endParaRPr>
          </a:p>
        </p:txBody>
      </p:sp>
      <p:sp>
        <p:nvSpPr>
          <p:cNvPr id="180" name="Google Shape;180;p19"/>
          <p:cNvSpPr txBox="1"/>
          <p:nvPr/>
        </p:nvSpPr>
        <p:spPr>
          <a:xfrm>
            <a:off x="4572000" y="1555925"/>
            <a:ext cx="4193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lt1"/>
                </a:solidFill>
                <a:latin typeface="Lato"/>
                <a:ea typeface="Lato"/>
                <a:cs typeface="Lato"/>
                <a:sym typeface="Lato"/>
              </a:rPr>
              <a:t>C</a:t>
            </a:r>
            <a:r>
              <a:rPr lang="vi">
                <a:solidFill>
                  <a:schemeClr val="lt1"/>
                </a:solidFill>
              </a:rPr>
              <a:t>. Những yếu tố quan trọng cần quan tâm:</a:t>
            </a:r>
            <a:endParaRPr>
              <a:solidFill>
                <a:schemeClr val="lt1"/>
              </a:solidFill>
            </a:endParaRPr>
          </a:p>
          <a:p>
            <a:pPr indent="-317500" lvl="0" marL="457200" rtl="0" algn="l">
              <a:spcBef>
                <a:spcPts val="0"/>
              </a:spcBef>
              <a:spcAft>
                <a:spcPts val="0"/>
              </a:spcAft>
              <a:buClr>
                <a:schemeClr val="lt1"/>
              </a:buClr>
              <a:buSzPts val="1400"/>
              <a:buChar char="●"/>
            </a:pPr>
            <a:r>
              <a:rPr lang="vi">
                <a:solidFill>
                  <a:schemeClr val="lt1"/>
                </a:solidFill>
              </a:rPr>
              <a:t>Cách chọn số cụm K:</a:t>
            </a:r>
            <a:endParaRPr>
              <a:solidFill>
                <a:schemeClr val="lt1"/>
              </a:solidFill>
            </a:endParaRPr>
          </a:p>
          <a:p>
            <a:pPr indent="-317500" lvl="0" marL="914400" rtl="0" algn="l">
              <a:spcBef>
                <a:spcPts val="0"/>
              </a:spcBef>
              <a:spcAft>
                <a:spcPts val="0"/>
              </a:spcAft>
              <a:buClr>
                <a:schemeClr val="lt1"/>
              </a:buClr>
              <a:buSzPts val="1400"/>
              <a:buChar char="-"/>
            </a:pPr>
            <a:r>
              <a:rPr lang="vi">
                <a:solidFill>
                  <a:schemeClr val="lt1"/>
                </a:solidFill>
              </a:rPr>
              <a:t>Dùng biểu đồ Elbow: Vẽ đồ thị tổng khoảng cách theo K, chọn điểm gấp khúc</a:t>
            </a:r>
            <a:endParaRPr>
              <a:solidFill>
                <a:schemeClr val="lt1"/>
              </a:solidFill>
            </a:endParaRPr>
          </a:p>
          <a:p>
            <a:pPr indent="-317500" lvl="0" marL="914400" rtl="0" algn="l">
              <a:spcBef>
                <a:spcPts val="0"/>
              </a:spcBef>
              <a:spcAft>
                <a:spcPts val="0"/>
              </a:spcAft>
              <a:buClr>
                <a:schemeClr val="lt1"/>
              </a:buClr>
              <a:buSzPts val="1400"/>
              <a:buChar char="-"/>
            </a:pPr>
            <a:r>
              <a:rPr lang="vi">
                <a:solidFill>
                  <a:schemeClr val="lt1"/>
                </a:solidFill>
              </a:rPr>
              <a:t>Dùng chỉ số Silhouette: Đánh giá độ tương đồng trong cụm và khác biệt giữa các cụm</a:t>
            </a:r>
            <a:endParaRPr>
              <a:solidFill>
                <a:schemeClr val="lt1"/>
              </a:solidFill>
            </a:endParaRPr>
          </a:p>
          <a:p>
            <a:pPr indent="-317500" lvl="0" marL="457200" rtl="0" algn="l">
              <a:spcBef>
                <a:spcPts val="0"/>
              </a:spcBef>
              <a:spcAft>
                <a:spcPts val="0"/>
              </a:spcAft>
              <a:buClr>
                <a:schemeClr val="lt1"/>
              </a:buClr>
              <a:buSzPts val="1400"/>
              <a:buChar char="●"/>
            </a:pPr>
            <a:r>
              <a:rPr lang="vi">
                <a:solidFill>
                  <a:schemeClr val="lt1"/>
                </a:solidFill>
              </a:rPr>
              <a:t>Cách tính khoảng cách:</a:t>
            </a:r>
            <a:endParaRPr>
              <a:solidFill>
                <a:schemeClr val="lt1"/>
              </a:solidFill>
            </a:endParaRPr>
          </a:p>
          <a:p>
            <a:pPr indent="-317500" lvl="0" marL="457200" rtl="0" algn="l">
              <a:spcBef>
                <a:spcPts val="0"/>
              </a:spcBef>
              <a:spcAft>
                <a:spcPts val="0"/>
              </a:spcAft>
              <a:buClr>
                <a:schemeClr val="lt1"/>
              </a:buClr>
              <a:buSzPts val="1400"/>
              <a:buChar char="-"/>
            </a:pPr>
            <a:r>
              <a:rPr lang="vi">
                <a:solidFill>
                  <a:schemeClr val="lt1"/>
                </a:solidFill>
              </a:rPr>
              <a:t>Khoảng cách Euclidean: Đường thẳng ngắn nhất giữa 2 điểm</a:t>
            </a:r>
            <a:endParaRPr>
              <a:solidFill>
                <a:schemeClr val="lt1"/>
              </a:solidFill>
            </a:endParaRPr>
          </a:p>
          <a:p>
            <a:pPr indent="-317500" lvl="0" marL="457200" rtl="0" algn="l">
              <a:spcBef>
                <a:spcPts val="0"/>
              </a:spcBef>
              <a:spcAft>
                <a:spcPts val="0"/>
              </a:spcAft>
              <a:buClr>
                <a:schemeClr val="lt1"/>
              </a:buClr>
              <a:buSzPts val="1400"/>
              <a:buChar char="-"/>
            </a:pPr>
            <a:r>
              <a:rPr lang="vi">
                <a:solidFill>
                  <a:schemeClr val="lt1"/>
                </a:solidFill>
              </a:rPr>
              <a:t>Khoảng cách Manhattan: Tổng khoảng cách theo từng trục</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b="1" lang="vi" u="sng"/>
              <a:t>Giới thiệu</a:t>
            </a:r>
            <a:endParaRPr b="1" u="sng"/>
          </a:p>
        </p:txBody>
      </p:sp>
      <p:sp>
        <p:nvSpPr>
          <p:cNvPr id="186" name="Google Shape;186;p20"/>
          <p:cNvSpPr txBox="1"/>
          <p:nvPr>
            <p:ph idx="1" type="body"/>
          </p:nvPr>
        </p:nvSpPr>
        <p:spPr>
          <a:xfrm>
            <a:off x="473925" y="1579175"/>
            <a:ext cx="4196700" cy="334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vi">
                <a:latin typeface="Arial"/>
                <a:ea typeface="Arial"/>
                <a:cs typeface="Arial"/>
                <a:sym typeface="Arial"/>
              </a:rPr>
              <a:t>A. Kinh doanh &amp; Marketing:</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vi">
                <a:latin typeface="Arial"/>
                <a:ea typeface="Arial"/>
                <a:cs typeface="Arial"/>
                <a:sym typeface="Arial"/>
              </a:rPr>
              <a:t>Phân khúc khách hàng theo hành vi mua sắm</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Phân tích RFM (Recency, Frequency, Monetary)</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Nhóm sản phẩm theo đặc điểm</a:t>
            </a:r>
            <a:endParaRPr>
              <a:latin typeface="Arial"/>
              <a:ea typeface="Arial"/>
              <a:cs typeface="Arial"/>
              <a:sym typeface="Arial"/>
            </a:endParaRPr>
          </a:p>
          <a:p>
            <a:pPr indent="0" lvl="0" marL="0" rtl="0" algn="l">
              <a:spcBef>
                <a:spcPts val="1200"/>
              </a:spcBef>
              <a:spcAft>
                <a:spcPts val="0"/>
              </a:spcAft>
              <a:buNone/>
            </a:pPr>
            <a:r>
              <a:rPr lang="vi">
                <a:latin typeface="Arial"/>
                <a:ea typeface="Arial"/>
                <a:cs typeface="Arial"/>
                <a:sym typeface="Arial"/>
              </a:rPr>
              <a:t>B. Xử lý ảnh &amp; Multimedia:</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vi">
                <a:latin typeface="Arial"/>
                <a:ea typeface="Arial"/>
                <a:cs typeface="Arial"/>
                <a:sym typeface="Arial"/>
              </a:rPr>
              <a:t>Nén ảnh bằng giảm màu</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Phân đoạn ảnh</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Nhóm video/âm thanh tương tự</a:t>
            </a:r>
            <a:endParaRPr>
              <a:latin typeface="Arial"/>
              <a:ea typeface="Arial"/>
              <a:cs typeface="Arial"/>
              <a:sym typeface="Arial"/>
            </a:endParaRPr>
          </a:p>
          <a:p>
            <a:pPr indent="0" lvl="0" marL="0" rtl="0" algn="l">
              <a:lnSpc>
                <a:spcPct val="100000"/>
              </a:lnSpc>
              <a:spcBef>
                <a:spcPts val="1200"/>
              </a:spcBef>
              <a:spcAft>
                <a:spcPts val="0"/>
              </a:spcAft>
              <a:buNone/>
            </a:pPr>
            <a:r>
              <a:rPr lang="vi">
                <a:latin typeface="Arial"/>
                <a:ea typeface="Arial"/>
                <a:cs typeface="Arial"/>
                <a:sym typeface="Arial"/>
              </a:rPr>
              <a:t>C. Phân tích văn bản:</a:t>
            </a:r>
            <a:endParaRPr>
              <a:latin typeface="Arial"/>
              <a:ea typeface="Arial"/>
              <a:cs typeface="Arial"/>
              <a:sym typeface="Arial"/>
            </a:endParaRPr>
          </a:p>
          <a:p>
            <a:pPr indent="-311150" lvl="0" marL="457200" rtl="0" algn="l">
              <a:lnSpc>
                <a:spcPct val="100000"/>
              </a:lnSpc>
              <a:spcBef>
                <a:spcPts val="0"/>
              </a:spcBef>
              <a:spcAft>
                <a:spcPts val="0"/>
              </a:spcAft>
              <a:buClr>
                <a:schemeClr val="lt1"/>
              </a:buClr>
              <a:buSzPts val="1300"/>
              <a:buFont typeface="Arial"/>
              <a:buChar char="●"/>
            </a:pPr>
            <a:r>
              <a:rPr lang="vi">
                <a:latin typeface="Arial"/>
                <a:ea typeface="Arial"/>
                <a:cs typeface="Arial"/>
                <a:sym typeface="Arial"/>
              </a:rPr>
              <a:t>Nhóm tài liệu theo chủ đề</a:t>
            </a:r>
            <a:endParaRPr>
              <a:latin typeface="Arial"/>
              <a:ea typeface="Arial"/>
              <a:cs typeface="Arial"/>
              <a:sym typeface="Arial"/>
            </a:endParaRPr>
          </a:p>
          <a:p>
            <a:pPr indent="-311150" lvl="0" marL="457200" rtl="0" algn="l">
              <a:lnSpc>
                <a:spcPct val="100000"/>
              </a:lnSpc>
              <a:spcBef>
                <a:spcPts val="0"/>
              </a:spcBef>
              <a:spcAft>
                <a:spcPts val="0"/>
              </a:spcAft>
              <a:buClr>
                <a:schemeClr val="lt1"/>
              </a:buClr>
              <a:buSzPts val="1300"/>
              <a:buFont typeface="Arial"/>
              <a:buChar char="●"/>
            </a:pPr>
            <a:r>
              <a:rPr lang="vi">
                <a:latin typeface="Arial"/>
                <a:ea typeface="Arial"/>
                <a:cs typeface="Arial"/>
                <a:sym typeface="Arial"/>
              </a:rPr>
              <a:t>Phân loại tin tức</a:t>
            </a:r>
            <a:endParaRPr>
              <a:latin typeface="Arial"/>
              <a:ea typeface="Arial"/>
              <a:cs typeface="Arial"/>
              <a:sym typeface="Arial"/>
            </a:endParaRPr>
          </a:p>
          <a:p>
            <a:pPr indent="-311150" lvl="0" marL="457200" rtl="0" algn="l">
              <a:lnSpc>
                <a:spcPct val="100000"/>
              </a:lnSpc>
              <a:spcBef>
                <a:spcPts val="0"/>
              </a:spcBef>
              <a:spcAft>
                <a:spcPts val="0"/>
              </a:spcAft>
              <a:buClr>
                <a:schemeClr val="lt1"/>
              </a:buClr>
              <a:buSzPts val="1300"/>
              <a:buFont typeface="Arial"/>
              <a:buChar char="●"/>
            </a:pPr>
            <a:r>
              <a:rPr lang="vi">
                <a:latin typeface="Arial"/>
                <a:ea typeface="Arial"/>
                <a:cs typeface="Arial"/>
                <a:sym typeface="Arial"/>
              </a:rPr>
              <a:t>Gom nhóm ý kiến khách hàng</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187" name="Google Shape;187;p20"/>
          <p:cNvSpPr txBox="1"/>
          <p:nvPr/>
        </p:nvSpPr>
        <p:spPr>
          <a:xfrm>
            <a:off x="1297500" y="1010575"/>
            <a:ext cx="6384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Ứng dụng</a:t>
            </a:r>
            <a:endParaRPr b="1" sz="1700">
              <a:solidFill>
                <a:schemeClr val="lt1"/>
              </a:solidFill>
            </a:endParaRPr>
          </a:p>
        </p:txBody>
      </p:sp>
      <p:sp>
        <p:nvSpPr>
          <p:cNvPr id="188" name="Google Shape;188;p20"/>
          <p:cNvSpPr txBox="1"/>
          <p:nvPr/>
        </p:nvSpPr>
        <p:spPr>
          <a:xfrm>
            <a:off x="5166550" y="2939375"/>
            <a:ext cx="3280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vi" sz="1300">
                <a:solidFill>
                  <a:schemeClr val="lt1"/>
                </a:solidFill>
              </a:rPr>
              <a:t>D. Khoa học dữ liệu:</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Phát hiện bất thường</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Tiền xử lý dữ liệu</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Giảm chiều dữ liệu</a:t>
            </a:r>
            <a:endParaRPr sz="1300">
              <a:solidFill>
                <a:schemeClr val="lt1"/>
              </a:solidFill>
            </a:endParaRPr>
          </a:p>
        </p:txBody>
      </p:sp>
      <p:pic>
        <p:nvPicPr>
          <p:cNvPr id="189" name="Google Shape;189;p20"/>
          <p:cNvPicPr preferRelativeResize="0"/>
          <p:nvPr/>
        </p:nvPicPr>
        <p:blipFill rotWithShape="1">
          <a:blip r:embed="rId3">
            <a:alphaModFix/>
          </a:blip>
          <a:srcRect b="0" l="0" r="0" t="0"/>
          <a:stretch/>
        </p:blipFill>
        <p:spPr>
          <a:xfrm>
            <a:off x="5019900" y="284800"/>
            <a:ext cx="3708500" cy="252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u="sng"/>
              <a:t>2. Thu thập dữ liệu</a:t>
            </a:r>
            <a:endParaRPr b="1" u="sng"/>
          </a:p>
        </p:txBody>
      </p:sp>
      <p:sp>
        <p:nvSpPr>
          <p:cNvPr id="195" name="Google Shape;195;p21"/>
          <p:cNvSpPr txBox="1"/>
          <p:nvPr>
            <p:ph idx="1" type="body"/>
          </p:nvPr>
        </p:nvSpPr>
        <p:spPr>
          <a:xfrm>
            <a:off x="0" y="1227450"/>
            <a:ext cx="4325700" cy="26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vi" sz="1500">
                <a:latin typeface="Arial"/>
                <a:ea typeface="Arial"/>
                <a:cs typeface="Arial"/>
                <a:sym typeface="Arial"/>
              </a:rPr>
              <a:t>Dự án này đi sâu vào một bộ dữ liệu phong phú gồm hơn 114.000 bản nhạc Spotify, trải dài 125 thể loại và bao gồm nhiều tính năng âm thanh.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vi" sz="1500">
                <a:latin typeface="Arial"/>
                <a:ea typeface="Arial"/>
                <a:cs typeface="Arial"/>
                <a:sym typeface="Arial"/>
              </a:rPr>
              <a:t>Nguồn dữ liệu phong phú và đa dạng, bao gồm thông tin từ nhiều nghệ sĩ, album và thể loại âm nhạc khác nhau, tạo cơ sở tốt cho việc phân tích chuyên sâu.</a:t>
            </a:r>
            <a:endParaRPr sz="1500">
              <a:latin typeface="Arial"/>
              <a:ea typeface="Arial"/>
              <a:cs typeface="Arial"/>
              <a:sym typeface="Arial"/>
            </a:endParaRPr>
          </a:p>
        </p:txBody>
      </p:sp>
      <p:sp>
        <p:nvSpPr>
          <p:cNvPr id="196" name="Google Shape;196;p21"/>
          <p:cNvSpPr txBox="1"/>
          <p:nvPr/>
        </p:nvSpPr>
        <p:spPr>
          <a:xfrm>
            <a:off x="1213675" y="959525"/>
            <a:ext cx="64266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Arial"/>
              <a:buChar char="●"/>
            </a:pPr>
            <a:r>
              <a:rPr lang="vi" sz="1500">
                <a:solidFill>
                  <a:schemeClr val="lt1"/>
                </a:solidFill>
              </a:rPr>
              <a:t>Dataset được lấy từ Spotify- một trong những nền tảng phát nhạc trực tuyến lớn nhất thế giới.</a:t>
            </a:r>
            <a:endParaRPr sz="1300">
              <a:solidFill>
                <a:schemeClr val="lt1"/>
              </a:solidFill>
            </a:endParaRPr>
          </a:p>
        </p:txBody>
      </p:sp>
      <p:sp>
        <p:nvSpPr>
          <p:cNvPr id="197" name="Google Shape;197;p21"/>
          <p:cNvSpPr txBox="1"/>
          <p:nvPr/>
        </p:nvSpPr>
        <p:spPr>
          <a:xfrm>
            <a:off x="0" y="3994300"/>
            <a:ext cx="64266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Lato"/>
              <a:buChar char="●"/>
            </a:pPr>
            <a:r>
              <a:rPr lang="vi" sz="1500">
                <a:solidFill>
                  <a:schemeClr val="lt1"/>
                </a:solidFill>
                <a:latin typeface="Lato"/>
                <a:ea typeface="Lato"/>
                <a:cs typeface="Lato"/>
                <a:sym typeface="Lato"/>
              </a:rPr>
              <a:t> </a:t>
            </a:r>
            <a:r>
              <a:rPr lang="vi" sz="1500">
                <a:solidFill>
                  <a:schemeClr val="lt1"/>
                </a:solidFill>
              </a:rPr>
              <a:t>Cấu trúc dữ liệu được tổ chức khoa học, dễ dàng cho việc xử lý và phân tích, Khả năng ứng dụng cao trong việc xây dựng các mô hình đề xuất và phân tích</a:t>
            </a:r>
            <a:endParaRPr sz="1300">
              <a:solidFill>
                <a:schemeClr val="lt1"/>
              </a:solidFill>
            </a:endParaRPr>
          </a:p>
        </p:txBody>
      </p:sp>
      <p:pic>
        <p:nvPicPr>
          <p:cNvPr id="198" name="Google Shape;198;p21"/>
          <p:cNvPicPr preferRelativeResize="0"/>
          <p:nvPr/>
        </p:nvPicPr>
        <p:blipFill>
          <a:blip r:embed="rId3">
            <a:alphaModFix/>
          </a:blip>
          <a:stretch>
            <a:fillRect/>
          </a:stretch>
        </p:blipFill>
        <p:spPr>
          <a:xfrm>
            <a:off x="4325700" y="1547275"/>
            <a:ext cx="4644749" cy="2447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